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4" roundtripDataSignature="AMtx7mgsl+RLBXQIbcANE5XiVKKApOAx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6</a:t>
            </a:r>
            <a:r>
              <a:rPr baseline="30000" lang="en-US"/>
              <a:t>th</a:t>
            </a:r>
            <a:r>
              <a:rPr lang="en-US"/>
              <a:t> Hour Left off Here</a:t>
            </a:r>
            <a:endParaRPr/>
          </a:p>
        </p:txBody>
      </p:sp>
      <p:sp>
        <p:nvSpPr>
          <p:cNvPr id="172" name="Google Shape;172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6</a:t>
            </a:r>
            <a:r>
              <a:rPr baseline="30000" lang="en-US"/>
              <a:t>th</a:t>
            </a:r>
            <a:r>
              <a:rPr lang="en-US"/>
              <a:t> Hour left off here. 11/21/13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94" name="Google Shape;19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02" name="Google Shape;20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Google Shape;20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1</a:t>
            </a:r>
            <a:r>
              <a:rPr baseline="30000" lang="en-US"/>
              <a:t>St</a:t>
            </a:r>
            <a:r>
              <a:rPr lang="en-US"/>
              <a:t> Hour Left off Here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Google Shape;25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2</a:t>
            </a:r>
            <a:r>
              <a:rPr baseline="30000" lang="en-US"/>
              <a:t>nd</a:t>
            </a:r>
            <a:r>
              <a:rPr lang="en-US"/>
              <a:t> Hour Left off here</a:t>
            </a:r>
            <a:endParaRPr/>
          </a:p>
        </p:txBody>
      </p:sp>
      <p:sp>
        <p:nvSpPr>
          <p:cNvPr id="252" name="Google Shape;252;p2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65" name="Google Shape;265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6" name="Google Shape;26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4</a:t>
            </a:r>
            <a:r>
              <a:rPr baseline="30000" lang="en-US"/>
              <a:t>th</a:t>
            </a:r>
            <a:r>
              <a:rPr lang="en-US"/>
              <a:t> Hour left off here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73" name="Google Shape;27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Google Shape;27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81" name="Google Shape;281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09389eb71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09389eb7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109389eb71a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2</a:t>
            </a:r>
            <a:r>
              <a:rPr baseline="30000" lang="en-US"/>
              <a:t>nd</a:t>
            </a:r>
            <a:r>
              <a:rPr lang="en-US"/>
              <a:t> Hour Left off Here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4</a:t>
            </a:r>
            <a:r>
              <a:rPr baseline="30000" lang="en-US"/>
              <a:t>th</a:t>
            </a:r>
            <a:r>
              <a:rPr lang="en-US"/>
              <a:t> Hour Left off Here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D8FBFD"/>
              </a:buClr>
              <a:buSzPts val="3200"/>
              <a:buNone/>
              <a:defRPr>
                <a:solidFill>
                  <a:srgbClr val="D8FBFD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D8FBFD"/>
              </a:buClr>
              <a:buSzPts val="2800"/>
              <a:buNone/>
              <a:defRPr>
                <a:solidFill>
                  <a:srgbClr val="D8FBFD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D8FBFD"/>
              </a:buClr>
              <a:buSzPts val="2400"/>
              <a:buNone/>
              <a:defRPr>
                <a:solidFill>
                  <a:srgbClr val="D8FBFD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D8FBFD"/>
              </a:buClr>
              <a:buSzPts val="2000"/>
              <a:buNone/>
              <a:defRPr>
                <a:solidFill>
                  <a:srgbClr val="D8FBFD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D8FBFD"/>
              </a:buClr>
              <a:buSzPts val="2000"/>
              <a:buNone/>
              <a:defRPr>
                <a:solidFill>
                  <a:srgbClr val="D8FBFD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D8FBFD"/>
              </a:buClr>
              <a:buSzPts val="2000"/>
              <a:buNone/>
              <a:defRPr>
                <a:solidFill>
                  <a:srgbClr val="D8FBFD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D8FBFD"/>
              </a:buClr>
              <a:buSzPts val="2000"/>
              <a:buNone/>
              <a:defRPr>
                <a:solidFill>
                  <a:srgbClr val="D8FBFD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D8FBFD"/>
              </a:buClr>
              <a:buSzPts val="2000"/>
              <a:buNone/>
              <a:defRPr>
                <a:solidFill>
                  <a:srgbClr val="D8FBFD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D8FBFD"/>
              </a:buClr>
              <a:buSzPts val="2000"/>
              <a:buNone/>
              <a:defRPr>
                <a:solidFill>
                  <a:srgbClr val="D8FBFD"/>
                </a:solidFill>
              </a:defRPr>
            </a:lvl9pPr>
          </a:lstStyle>
          <a:p/>
        </p:txBody>
      </p:sp>
      <p:sp>
        <p:nvSpPr>
          <p:cNvPr id="18" name="Google Shape;18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8FBF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8FBF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D8FBFD"/>
              </a:buClr>
              <a:buSzPts val="2000"/>
              <a:buNone/>
              <a:defRPr sz="2000">
                <a:solidFill>
                  <a:srgbClr val="D8FBFD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D8FBFD"/>
              </a:buClr>
              <a:buSzPts val="1800"/>
              <a:buNone/>
              <a:defRPr sz="1800">
                <a:solidFill>
                  <a:srgbClr val="D8FBFD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D8FBFD"/>
              </a:buClr>
              <a:buSzPts val="1600"/>
              <a:buNone/>
              <a:defRPr sz="1600">
                <a:solidFill>
                  <a:srgbClr val="D8FBFD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D8FBFD"/>
              </a:buClr>
              <a:buSzPts val="1400"/>
              <a:buNone/>
              <a:defRPr sz="1400">
                <a:solidFill>
                  <a:srgbClr val="D8FBFD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D8FBFD"/>
              </a:buClr>
              <a:buSzPts val="1400"/>
              <a:buNone/>
              <a:defRPr sz="1400">
                <a:solidFill>
                  <a:srgbClr val="D8FBFD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D8FBFD"/>
              </a:buClr>
              <a:buSzPts val="1400"/>
              <a:buNone/>
              <a:defRPr sz="1400">
                <a:solidFill>
                  <a:srgbClr val="D8FBFD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D8FBFD"/>
              </a:buClr>
              <a:buSzPts val="1400"/>
              <a:buNone/>
              <a:defRPr sz="1400">
                <a:solidFill>
                  <a:srgbClr val="D8FBFD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D8FBFD"/>
              </a:buClr>
              <a:buSzPts val="1400"/>
              <a:buNone/>
              <a:defRPr sz="1400">
                <a:solidFill>
                  <a:srgbClr val="D8FBFD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D8FBFD"/>
              </a:buClr>
              <a:buSzPts val="1400"/>
              <a:buNone/>
              <a:defRPr sz="1400">
                <a:solidFill>
                  <a:srgbClr val="D8FBFD"/>
                </a:solidFill>
              </a:defRPr>
            </a:lvl9pPr>
          </a:lstStyle>
          <a:p/>
        </p:txBody>
      </p:sp>
      <p:sp>
        <p:nvSpPr>
          <p:cNvPr id="81" name="Google Shape;81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8FBF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8FBF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4" name="Google Shape;24;p2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" name="Google Shape;2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8FBF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8FBF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3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3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8FBF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8FBF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5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8FBF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3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9" name="Google Shape;59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8FBF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3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8FBF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8FBF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/>
        </p:txBody>
      </p:sp>
      <p:sp>
        <p:nvSpPr>
          <p:cNvPr id="13" name="Google Shape;13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3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/>
        </p:txBody>
      </p:sp>
      <p:sp>
        <p:nvSpPr>
          <p:cNvPr id="87" name="Google Shape;87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/>
        </p:txBody>
      </p:sp>
      <p:sp>
        <p:nvSpPr>
          <p:cNvPr id="88" name="Google Shape;88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/>
        </p:txBody>
      </p:sp>
      <p:sp>
        <p:nvSpPr>
          <p:cNvPr id="89" name="Google Shape;89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1200"/>
              <a:buFont typeface="Batang"/>
              <a:buNone/>
              <a:defRPr b="0" i="0" sz="1200" u="none" cap="none" strike="noStrike">
                <a:solidFill>
                  <a:srgbClr val="D8FBFD"/>
                </a:solidFill>
                <a:latin typeface="Batang"/>
                <a:ea typeface="Batang"/>
                <a:cs typeface="Batang"/>
                <a:sym typeface="Batang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9600"/>
              <a:buFont typeface="Arial"/>
              <a:buNone/>
            </a:pPr>
            <a:r>
              <a:rPr lang="en-US" sz="3600"/>
              <a:t>G.Swapna </a:t>
            </a:r>
            <a:endParaRPr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9600"/>
              <a:buFont typeface="Arial"/>
              <a:buNone/>
            </a:pPr>
            <a:r>
              <a:rPr lang="en-US" sz="3600"/>
              <a:t>Lecturer in Botany</a:t>
            </a:r>
            <a:endParaRPr sz="3600"/>
          </a:p>
        </p:txBody>
      </p:sp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266000" y="1447800"/>
            <a:ext cx="88779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D8FBFD"/>
              </a:buClr>
              <a:buSzPts val="3200"/>
              <a:buNone/>
            </a:pPr>
            <a:r>
              <a:rPr lang="en-US" sz="4300"/>
              <a:t>Gymnosperms</a:t>
            </a:r>
            <a:endParaRPr sz="4300">
              <a:solidFill>
                <a:srgbClr val="D8FBF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Life Cycle: Pine</a:t>
            </a:r>
            <a:endParaRPr/>
          </a:p>
        </p:txBody>
      </p:sp>
      <p:pic>
        <p:nvPicPr>
          <p:cNvPr descr="f24-06" id="166" name="Google Shape;16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4775" y="1162050"/>
            <a:ext cx="6321425" cy="569753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0"/>
          <p:cNvSpPr/>
          <p:nvPr/>
        </p:nvSpPr>
        <p:spPr>
          <a:xfrm>
            <a:off x="6781800" y="381000"/>
            <a:ext cx="2209800" cy="1069975"/>
          </a:xfrm>
          <a:prstGeom prst="cloudCallout">
            <a:avLst>
              <a:gd fmla="val -2099" name="adj1"/>
              <a:gd fmla="val 21328" name="adj2"/>
            </a:avLst>
          </a:prstGeom>
          <a:solidFill>
            <a:srgbClr val="A5C249"/>
          </a:solidFill>
          <a:ln cap="flat" cmpd="sng" w="25400">
            <a:solidFill>
              <a:srgbClr val="788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422"/>
              </a:buClr>
              <a:buSzPts val="1400"/>
              <a:buFont typeface="Batang"/>
              <a:buNone/>
            </a:pPr>
            <a:r>
              <a:rPr b="1" i="0" lang="en-US" sz="1400" u="none" cap="none" strike="noStrike">
                <a:solidFill>
                  <a:srgbClr val="546422"/>
                </a:solidFill>
                <a:latin typeface="Batang"/>
                <a:ea typeface="Batang"/>
                <a:cs typeface="Batang"/>
                <a:sym typeface="Batang"/>
              </a:rPr>
              <a:t>Pollen/Spores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422"/>
              </a:buClr>
              <a:buSzPts val="1400"/>
              <a:buFont typeface="Batang"/>
              <a:buNone/>
            </a:pPr>
            <a:r>
              <a:rPr b="1" i="0" lang="en-US" sz="1400" u="none" cap="none" strike="noStrike">
                <a:solidFill>
                  <a:srgbClr val="546422"/>
                </a:solidFill>
                <a:latin typeface="Batang"/>
                <a:ea typeface="Batang"/>
                <a:cs typeface="Batang"/>
                <a:sym typeface="Batang"/>
              </a:rPr>
              <a:t>(haploid </a:t>
            </a:r>
            <a:r>
              <a:rPr b="1" i="1" lang="en-US" sz="1400" u="none" cap="none" strike="noStrike">
                <a:solidFill>
                  <a:srgbClr val="546422"/>
                </a:solidFill>
                <a:latin typeface="Batang"/>
                <a:ea typeface="Batang"/>
                <a:cs typeface="Batang"/>
                <a:sym typeface="Batang"/>
              </a:rPr>
              <a:t>n)</a:t>
            </a:r>
            <a:endParaRPr/>
          </a:p>
        </p:txBody>
      </p:sp>
      <p:sp>
        <p:nvSpPr>
          <p:cNvPr id="168" name="Google Shape;168;p10"/>
          <p:cNvSpPr/>
          <p:nvPr/>
        </p:nvSpPr>
        <p:spPr>
          <a:xfrm>
            <a:off x="7391400" y="5257800"/>
            <a:ext cx="1752600" cy="1143000"/>
          </a:xfrm>
          <a:prstGeom prst="cloudCallout">
            <a:avLst>
              <a:gd fmla="val -10083" name="adj1"/>
              <a:gd fmla="val 9928" name="adj2"/>
            </a:avLst>
          </a:prstGeom>
          <a:solidFill>
            <a:srgbClr val="A5C249"/>
          </a:solidFill>
          <a:ln cap="flat" cmpd="sng" w="25400">
            <a:solidFill>
              <a:srgbClr val="788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422"/>
              </a:buClr>
              <a:buSzPts val="1400"/>
              <a:buFont typeface="Batang"/>
              <a:buNone/>
            </a:pPr>
            <a:r>
              <a:rPr b="1" i="0" lang="en-US" sz="1400" u="none" cap="none" strike="noStrike">
                <a:solidFill>
                  <a:srgbClr val="546422"/>
                </a:solidFill>
                <a:latin typeface="Batang"/>
                <a:ea typeface="Batang"/>
                <a:cs typeface="Batang"/>
                <a:sym typeface="Batang"/>
              </a:rPr>
              <a:t>Seeds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422"/>
              </a:buClr>
              <a:buSzPts val="1400"/>
              <a:buFont typeface="Batang"/>
              <a:buNone/>
            </a:pPr>
            <a:r>
              <a:rPr b="1" i="0" lang="en-US" sz="1400" u="none" cap="none" strike="noStrike">
                <a:solidFill>
                  <a:srgbClr val="546422"/>
                </a:solidFill>
                <a:latin typeface="Batang"/>
                <a:ea typeface="Batang"/>
                <a:cs typeface="Batang"/>
                <a:sym typeface="Batang"/>
              </a:rPr>
              <a:t>(diploid </a:t>
            </a:r>
            <a:r>
              <a:rPr b="1" i="1" lang="en-US" sz="1400" u="none" cap="none" strike="noStrike">
                <a:solidFill>
                  <a:srgbClr val="546422"/>
                </a:solidFill>
                <a:latin typeface="Batang"/>
                <a:ea typeface="Batang"/>
                <a:cs typeface="Batang"/>
                <a:sym typeface="Batang"/>
              </a:rPr>
              <a:t>2n</a:t>
            </a:r>
            <a:r>
              <a:rPr b="0" i="1" lang="en-US" sz="1400" u="none" cap="none" strike="noStrike">
                <a:solidFill>
                  <a:srgbClr val="546422"/>
                </a:solidFill>
                <a:latin typeface="Batang"/>
                <a:ea typeface="Batang"/>
                <a:cs typeface="Batang"/>
                <a:sym typeface="Batang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 Groups of Gymnosperms</a:t>
            </a:r>
            <a:endParaRPr/>
          </a:p>
        </p:txBody>
      </p:sp>
      <p:sp>
        <p:nvSpPr>
          <p:cNvPr id="175" name="Google Shape;175;p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0" i="0" lang="en-US" sz="32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Conifers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0" i="0" lang="en-US" sz="32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Cycads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0" i="0" lang="en-US" sz="32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Ginkgo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0" i="0" lang="en-US" sz="32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Gnetophytes</a:t>
            </a:r>
            <a:endParaRPr/>
          </a:p>
        </p:txBody>
      </p:sp>
      <p:pic>
        <p:nvPicPr>
          <p:cNvPr descr="f24-03" id="176" name="Google Shape;17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0" y="1676400"/>
            <a:ext cx="4572000" cy="458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Conifers</a:t>
            </a:r>
            <a:endParaRPr/>
          </a:p>
        </p:txBody>
      </p:sp>
      <p:sp>
        <p:nvSpPr>
          <p:cNvPr id="183" name="Google Shape;183;p12"/>
          <p:cNvSpPr txBox="1"/>
          <p:nvPr>
            <p:ph idx="1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Phylum Coniferophyta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Secondary tissues produced annually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None herbaceous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Produce resin – viscous clear substance with organic compounds that protect from fungal/insect attacks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Most have needles – (megaphylls)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Long, narrow, tough, leathery</a:t>
            </a:r>
            <a:endParaRPr/>
          </a:p>
        </p:txBody>
      </p:sp>
      <p:pic>
        <p:nvPicPr>
          <p:cNvPr descr="http://farm1.static.flickr.com/190/501043766_96065037aa_z.jpg" id="184" name="Google Shape;184;p12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981200"/>
            <a:ext cx="3733800" cy="3570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Conifers</a:t>
            </a:r>
            <a:endParaRPr/>
          </a:p>
        </p:txBody>
      </p:sp>
      <p:sp>
        <p:nvSpPr>
          <p:cNvPr id="190" name="Google Shape;190;p13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en-US" sz="2000" u="sng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Evergreen</a:t>
            </a:r>
            <a:r>
              <a:rPr b="0" i="0" lang="en-US" sz="20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– bears leaves throughout the year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–"/>
            </a:pPr>
            <a:r>
              <a:rPr b="0" i="0" lang="en-US" sz="17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Thick, waxy cuticles with stomata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Water-conserving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Enable to retain leaves year round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en-US" sz="2000" u="sng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Deciduous-</a:t>
            </a:r>
            <a:r>
              <a:rPr b="0" i="0" lang="en-US" sz="20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few conifers shed needles at end of growing season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en-US" sz="2000" u="sng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Monoecious</a:t>
            </a:r>
            <a:r>
              <a:rPr b="1" i="0" lang="en-US" sz="20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– </a:t>
            </a:r>
            <a:r>
              <a:rPr b="0" i="0" lang="en-US" sz="20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have male and female parts in </a:t>
            </a:r>
            <a:r>
              <a:rPr b="0" i="0" lang="en-US" sz="2000" u="sng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same</a:t>
            </a:r>
            <a:r>
              <a:rPr b="0" i="0" lang="en-US" sz="20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plant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–"/>
            </a:pPr>
            <a:r>
              <a:rPr b="0" i="0" lang="en-US" sz="17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separate cones on same plant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Ex:  </a:t>
            </a:r>
            <a:br>
              <a:rPr b="1" i="0" lang="en-US" sz="20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</a:br>
            <a:r>
              <a:rPr b="1" i="0" lang="en-US" sz="20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Pines, hemlocks, spruces, firs</a:t>
            </a:r>
            <a:endParaRPr/>
          </a:p>
        </p:txBody>
      </p:sp>
      <p:pic>
        <p:nvPicPr>
          <p:cNvPr descr="f24-02" id="191" name="Google Shape;191;p1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5387" y="1600200"/>
            <a:ext cx="3324225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Conifers</a:t>
            </a:r>
            <a:endParaRPr/>
          </a:p>
        </p:txBody>
      </p:sp>
      <p:pic>
        <p:nvPicPr>
          <p:cNvPr descr="f24-04a" id="198" name="Google Shape;1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150" y="1217612"/>
            <a:ext cx="3524250" cy="5640387"/>
          </a:xfrm>
          <a:prstGeom prst="rect">
            <a:avLst/>
          </a:prstGeom>
          <a:noFill/>
          <a:ln>
            <a:noFill/>
          </a:ln>
        </p:spPr>
      </p:pic>
      <p:sp>
        <p:nvSpPr>
          <p:cNvPr descr="f24-04b" id="199" name="Google Shape;199;p14"/>
          <p:cNvSpPr txBox="1"/>
          <p:nvPr/>
        </p:nvSpPr>
        <p:spPr>
          <a:xfrm>
            <a:off x="5105400" y="1219200"/>
            <a:ext cx="3522662" cy="5638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Conifer Leaves</a:t>
            </a:r>
            <a:endParaRPr/>
          </a:p>
        </p:txBody>
      </p:sp>
      <p:pic>
        <p:nvPicPr>
          <p:cNvPr descr="f24-05" id="206" name="Google Shape;2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3350" y="1293800"/>
            <a:ext cx="4488875" cy="461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Cycads</a:t>
            </a:r>
            <a:endParaRPr/>
          </a:p>
        </p:txBody>
      </p:sp>
      <p:sp>
        <p:nvSpPr>
          <p:cNvPr id="212" name="Google Shape;212;p16"/>
          <p:cNvSpPr txBox="1"/>
          <p:nvPr>
            <p:ph idx="1" type="body"/>
          </p:nvPr>
        </p:nvSpPr>
        <p:spPr>
          <a:xfrm>
            <a:off x="4648200" y="1600200"/>
            <a:ext cx="434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Phylum Cycadophyta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Most now extinct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Tropical/subtropical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1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Dioecious-</a:t>
            </a: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male and female reproductive parts on separate plants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Motile sperm cells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–"/>
            </a:pPr>
            <a:r>
              <a:rPr b="0" i="0" lang="en-US" sz="22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Transferred as pollen grain then swim up pollen tube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Many endangered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Palm/fern-like appearance</a:t>
            </a:r>
            <a:endParaRPr/>
          </a:p>
        </p:txBody>
      </p:sp>
      <p:pic>
        <p:nvPicPr>
          <p:cNvPr descr="f24-10a" id="213" name="Google Shape;213;p1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3312" y="1600200"/>
            <a:ext cx="2746375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Ginkgos</a:t>
            </a:r>
            <a:endParaRPr/>
          </a:p>
        </p:txBody>
      </p:sp>
      <p:sp>
        <p:nvSpPr>
          <p:cNvPr id="219" name="Google Shape;219;p17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Phylum Ginkgophyta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Only 1 Species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Oldest species of living trees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–"/>
            </a:pPr>
            <a:r>
              <a:rPr b="0" i="0" lang="en-US" sz="22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In China, ginkgo leaves and wood found 170 myo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Cultivated for edible seeds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Somewhat resistant to air pollution and disease</a:t>
            </a:r>
            <a:endParaRPr/>
          </a:p>
          <a:p>
            <a:pPr indent="-1778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lt1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descr="f24-11c" id="220" name="Google Shape;220;p17"/>
          <p:cNvSpPr txBox="1"/>
          <p:nvPr/>
        </p:nvSpPr>
        <p:spPr>
          <a:xfrm>
            <a:off x="5105400" y="1600200"/>
            <a:ext cx="3892550" cy="3352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Ginkgos</a:t>
            </a:r>
            <a:endParaRPr/>
          </a:p>
        </p:txBody>
      </p:sp>
      <p:sp>
        <p:nvSpPr>
          <p:cNvPr id="226" name="Google Shape;226;p18"/>
          <p:cNvSpPr txBox="1"/>
          <p:nvPr>
            <p:ph idx="1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Dioecious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Seeds exposed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Fleshy covering on seeds gives off foul odor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Extract from leaves used to increase neurological functioning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Studies may prove enhanced memory in elderly</a:t>
            </a:r>
            <a:endParaRPr/>
          </a:p>
        </p:txBody>
      </p:sp>
      <p:sp>
        <p:nvSpPr>
          <p:cNvPr descr="f24-11b" id="227" name="Google Shape;227;p18"/>
          <p:cNvSpPr txBox="1"/>
          <p:nvPr/>
        </p:nvSpPr>
        <p:spPr>
          <a:xfrm>
            <a:off x="304800" y="1676400"/>
            <a:ext cx="4127500" cy="3429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Gnetophytes</a:t>
            </a:r>
            <a:endParaRPr/>
          </a:p>
        </p:txBody>
      </p:sp>
      <p:sp>
        <p:nvSpPr>
          <p:cNvPr id="233" name="Google Shape;233;p19"/>
          <p:cNvSpPr txBox="1"/>
          <p:nvPr>
            <p:ph idx="1" type="body"/>
          </p:nvPr>
        </p:nvSpPr>
        <p:spPr>
          <a:xfrm>
            <a:off x="457200" y="1600200"/>
            <a:ext cx="46857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Phylum Gnetophyta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3 Distinct Genera: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–"/>
            </a:pPr>
            <a:r>
              <a:rPr b="0" i="0" lang="en-US" sz="22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Gnetum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–"/>
            </a:pPr>
            <a:r>
              <a:rPr b="0" i="0" lang="en-US" sz="22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Ephedra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–"/>
            </a:pPr>
            <a:r>
              <a:rPr b="0" i="0" lang="en-US" sz="22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Welwitschia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Most Dioecious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1" i="0" lang="en-US" sz="2600" u="sng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More advance </a:t>
            </a: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than other gymnosperms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Efficient water conducting cells (vessel elements)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Have cone cluster that resemble flower clusters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Parts of life cycle resembles that of flowering plants</a:t>
            </a:r>
            <a:endParaRPr/>
          </a:p>
          <a:p>
            <a:pPr indent="-1778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lt1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pic>
        <p:nvPicPr>
          <p:cNvPr descr="http://www.conifers.org/we/i/05.jpg" id="234" name="Google Shape;234;p1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5427" y="2389900"/>
            <a:ext cx="3406200" cy="27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Seed Plants</a:t>
            </a:r>
            <a:endParaRPr/>
          </a:p>
        </p:txBody>
      </p:sp>
      <p:sp>
        <p:nvSpPr>
          <p:cNvPr id="107" name="Google Shape;107;p2"/>
          <p:cNvSpPr txBox="1"/>
          <p:nvPr>
            <p:ph idx="1" type="body"/>
          </p:nvPr>
        </p:nvSpPr>
        <p:spPr>
          <a:xfrm>
            <a:off x="457200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Reproduce by seeds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Seeds develop from fertilized egg cell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2 Groups of Seed Plants: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Gymnosperms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Angiosperms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Gnetum</a:t>
            </a:r>
            <a:endParaRPr/>
          </a:p>
        </p:txBody>
      </p:sp>
      <p:sp>
        <p:nvSpPr>
          <p:cNvPr id="240" name="Google Shape;240;p20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Tropical Vines, shrubs, trees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Simple broad leaves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Opposite arrangement on stem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Seeds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Fleshy, bright, outer covering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Resembles fruit</a:t>
            </a:r>
            <a:endParaRPr/>
          </a:p>
        </p:txBody>
      </p:sp>
      <p:pic>
        <p:nvPicPr>
          <p:cNvPr descr="f24-12a" id="241" name="Google Shape;241;p2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6950" y="1600200"/>
            <a:ext cx="372110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Ephedra</a:t>
            </a:r>
            <a:endParaRPr/>
          </a:p>
        </p:txBody>
      </p:sp>
      <p:sp>
        <p:nvSpPr>
          <p:cNvPr id="247" name="Google Shape;247;p21"/>
          <p:cNvSpPr txBox="1"/>
          <p:nvPr>
            <p:ph idx="1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Shrubs &amp; vines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Deserts, dry temperate, and tropical areas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One species is the source of ephedrine (simulates heart and raises blood pressure)</a:t>
            </a:r>
            <a:endParaRPr/>
          </a:p>
        </p:txBody>
      </p:sp>
      <p:sp>
        <p:nvSpPr>
          <p:cNvPr descr="f24-12b" id="248" name="Google Shape;248;p21"/>
          <p:cNvSpPr txBox="1"/>
          <p:nvPr>
            <p:ph idx="2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Welwitschia</a:t>
            </a:r>
            <a:endParaRPr/>
          </a:p>
        </p:txBody>
      </p:sp>
      <p:sp>
        <p:nvSpPr>
          <p:cNvPr id="255" name="Google Shape;255;p22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1 Species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Long, underground taproot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Short, wide stem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–"/>
            </a:pPr>
            <a:r>
              <a:rPr b="0" i="0" lang="en-US" sz="22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Forms shallow disc from which two long ribbon-like leaves extend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Leaves grow throughout life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Reproduce by cones at ends of leaves</a:t>
            </a:r>
            <a:endParaRPr/>
          </a:p>
        </p:txBody>
      </p:sp>
      <p:sp>
        <p:nvSpPr>
          <p:cNvPr descr="f24-12c" id="256" name="Google Shape;256;p22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lt1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Which is not a gymnosperm? </a:t>
            </a:r>
            <a:endParaRPr/>
          </a:p>
        </p:txBody>
      </p:sp>
      <p:sp>
        <p:nvSpPr>
          <p:cNvPr id="262" name="Google Shape;262;p2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lphaUcPeriod"/>
            </a:pPr>
            <a:r>
              <a:rPr b="0" i="0" lang="en-US" sz="32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Spruce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lphaUcPeriod"/>
            </a:pPr>
            <a:r>
              <a:rPr b="0" i="0" lang="en-US" sz="32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Cycad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lphaUcPeriod"/>
            </a:pPr>
            <a:r>
              <a:rPr b="0" i="0" lang="en-US" sz="32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Maple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lphaUcPeriod"/>
            </a:pPr>
            <a:r>
              <a:rPr b="0" i="0" lang="en-US" sz="32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Gingko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lphaUcPeriod"/>
            </a:pPr>
            <a:r>
              <a:rPr b="0" i="0" lang="en-US" sz="32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Welwitschia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Ecology</a:t>
            </a:r>
            <a:endParaRPr/>
          </a:p>
        </p:txBody>
      </p:sp>
      <p:sp>
        <p:nvSpPr>
          <p:cNvPr id="269" name="Google Shape;269;p2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FFFFFF"/>
                </a:solidFill>
                <a:latin typeface="Batang"/>
                <a:ea typeface="Batang"/>
                <a:cs typeface="Batang"/>
                <a:sym typeface="Batang"/>
              </a:rPr>
              <a:t>Conifers are the predominant trees in about 35% of the world’s forests 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FFFFFF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FFFFFF"/>
                </a:solidFill>
                <a:latin typeface="Batang"/>
                <a:ea typeface="Batang"/>
                <a:cs typeface="Batang"/>
                <a:sym typeface="Batang"/>
              </a:rPr>
              <a:t>Their roots hold soil in place, reducing soil erosion 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FFFFFF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FFFFFF"/>
                </a:solidFill>
                <a:latin typeface="Batang"/>
                <a:ea typeface="Batang"/>
                <a:cs typeface="Batang"/>
                <a:sym typeface="Batang"/>
              </a:rPr>
              <a:t>Conifer forests are important watersheds and provide habitat for many organisms </a:t>
            </a:r>
            <a:endParaRPr/>
          </a:p>
        </p:txBody>
      </p:sp>
      <p:pic>
        <p:nvPicPr>
          <p:cNvPr descr="C:\Users\LaLone\AppData\Local\Microsoft\Windows\Temporary Internet Files\Content.IE5\O33OXU5G\MP900437338[1].jpg" id="270" name="Google Shape;27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0" y="152400"/>
            <a:ext cx="1287462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Economy</a:t>
            </a:r>
            <a:endParaRPr/>
          </a:p>
        </p:txBody>
      </p:sp>
      <p:sp>
        <p:nvSpPr>
          <p:cNvPr id="277" name="Google Shape;277;p25"/>
          <p:cNvSpPr txBox="1"/>
          <p:nvPr>
            <p:ph idx="1" type="body"/>
          </p:nvPr>
        </p:nvSpPr>
        <p:spPr>
          <a:xfrm>
            <a:off x="457200" y="1447800"/>
            <a:ext cx="84582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FFFFFF"/>
                </a:solidFill>
                <a:latin typeface="Batang"/>
                <a:ea typeface="Batang"/>
                <a:cs typeface="Batang"/>
                <a:sym typeface="Batang"/>
              </a:rPr>
              <a:t>Recreational uses of forests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rgbClr val="FFFFFF"/>
                </a:solidFill>
                <a:latin typeface="Batang"/>
                <a:ea typeface="Batang"/>
                <a:cs typeface="Batang"/>
                <a:sym typeface="Batang"/>
              </a:rPr>
              <a:t>Camping, backpacking, picnicking, observing nature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FFFFFF"/>
                </a:solidFill>
                <a:latin typeface="Batang"/>
                <a:ea typeface="Batang"/>
                <a:cs typeface="Batang"/>
                <a:sym typeface="Batang"/>
              </a:rPr>
              <a:t>Products</a:t>
            </a:r>
            <a:endParaRPr b="0" i="0" sz="3200" u="none">
              <a:solidFill>
                <a:srgbClr val="FFFFFF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rgbClr val="FFFFFF"/>
                </a:solidFill>
                <a:latin typeface="Batang"/>
                <a:ea typeface="Batang"/>
                <a:cs typeface="Batang"/>
                <a:sym typeface="Batang"/>
              </a:rPr>
              <a:t>Lumber, medicinal products, turpentine, resins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FFFFFF"/>
                </a:solidFill>
                <a:latin typeface="Batang"/>
                <a:ea typeface="Batang"/>
                <a:cs typeface="Batang"/>
                <a:sym typeface="Batang"/>
              </a:rPr>
              <a:t>Conifers grown commercially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</a:pPr>
            <a:r>
              <a:rPr b="1" i="0" lang="en-US" sz="2800" u="sng">
                <a:solidFill>
                  <a:srgbClr val="FFFFFF"/>
                </a:solidFill>
                <a:latin typeface="Batang"/>
                <a:ea typeface="Batang"/>
                <a:cs typeface="Batang"/>
                <a:sym typeface="Batang"/>
              </a:rPr>
              <a:t>Most economically important gymnosperms</a:t>
            </a:r>
            <a:endParaRPr b="1" i="0" sz="2800" u="sng">
              <a:solidFill>
                <a:srgbClr val="FFFFFF"/>
              </a:solidFill>
              <a:latin typeface="Batang"/>
              <a:ea typeface="Batang"/>
              <a:cs typeface="Batang"/>
              <a:sym typeface="Batang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</a:pPr>
            <a:r>
              <a:rPr b="0" i="0" lang="en-US" sz="2800" u="none">
                <a:solidFill>
                  <a:srgbClr val="FFFFFF"/>
                </a:solidFill>
                <a:latin typeface="Batang"/>
                <a:ea typeface="Batang"/>
                <a:cs typeface="Batang"/>
                <a:sym typeface="Batang"/>
              </a:rPr>
              <a:t>Landscape design, Christmas trees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 b="0" i="0" sz="2800" u="none">
              <a:solidFill>
                <a:srgbClr val="FFFFFF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pic>
        <p:nvPicPr>
          <p:cNvPr descr="C:\Users\LaLone\AppData\Local\Microsoft\Windows\Temporary Internet Files\Content.IE5\KJ0IN197\MC900442130[1].png" id="278" name="Google Shape;27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200" y="533400"/>
            <a:ext cx="1554162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Amber</a:t>
            </a:r>
            <a:endParaRPr/>
          </a:p>
        </p:txBody>
      </p:sp>
      <p:pic>
        <p:nvPicPr>
          <p:cNvPr descr="f24-14" id="285" name="Google Shape;28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277937"/>
            <a:ext cx="5638800" cy="5580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09389eb71a_0_0"/>
          <p:cNvSpPr txBox="1"/>
          <p:nvPr>
            <p:ph type="title"/>
          </p:nvPr>
        </p:nvSpPr>
        <p:spPr>
          <a:xfrm>
            <a:off x="720425" y="2089587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Thank You 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Gymnosperms &amp; Angiosperms</a:t>
            </a:r>
            <a:endParaRPr/>
          </a:p>
        </p:txBody>
      </p:sp>
      <p:pic>
        <p:nvPicPr>
          <p:cNvPr id="113" name="Google Shape;113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350" y="1524000"/>
            <a:ext cx="9156700" cy="465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457200" y="1219200"/>
            <a:ext cx="88392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tang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Seed plants are categorized in 2 groups based on whether ovary wall surrounds ovules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Parts of a Seed</a:t>
            </a:r>
            <a:endParaRPr/>
          </a:p>
        </p:txBody>
      </p:sp>
      <p:sp>
        <p:nvSpPr>
          <p:cNvPr id="120" name="Google Shape;120;p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Embryonic Plant </a:t>
            </a:r>
            <a:r>
              <a:rPr b="0" i="0" lang="en-US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(roots, stem, leaves)</a:t>
            </a:r>
            <a:endParaRPr/>
          </a:p>
          <a:p>
            <a:pPr indent="-51435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Nutritive Tissue </a:t>
            </a:r>
            <a:r>
              <a:rPr b="0" i="0" lang="en-US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(Haploid </a:t>
            </a:r>
            <a:r>
              <a:rPr b="0" i="1" lang="en-US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n </a:t>
            </a:r>
            <a:r>
              <a:rPr b="0" i="0" lang="en-US" sz="24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food reserves)</a:t>
            </a:r>
            <a:endParaRPr/>
          </a:p>
          <a:p>
            <a:pPr indent="-51435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Protective Coat</a:t>
            </a:r>
            <a:endParaRPr/>
          </a:p>
        </p:txBody>
      </p:sp>
      <p:pic>
        <p:nvPicPr>
          <p:cNvPr descr="f24-01a" id="121" name="Google Shape;1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2971800"/>
            <a:ext cx="3516312" cy="359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Seeds are Reproductively Superior to Spores</a:t>
            </a:r>
            <a:endParaRPr/>
          </a:p>
        </p:txBody>
      </p:sp>
      <p:sp>
        <p:nvSpPr>
          <p:cNvPr id="127" name="Google Shape;127;p5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i="0" lang="en-US" sz="24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Seeds</a:t>
            </a:r>
            <a:endParaRPr/>
          </a:p>
        </p:txBody>
      </p:sp>
      <p:sp>
        <p:nvSpPr>
          <p:cNvPr id="128" name="Google Shape;128;p5"/>
          <p:cNvSpPr txBox="1"/>
          <p:nvPr>
            <p:ph idx="1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Multicellular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Well developed young plant inside with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Roots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Stem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Leaves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Food Supply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Seed coat protects seed</a:t>
            </a:r>
            <a:endParaRPr/>
          </a:p>
        </p:txBody>
      </p:sp>
      <p:sp>
        <p:nvSpPr>
          <p:cNvPr id="129" name="Google Shape;129;p5"/>
          <p:cNvSpPr txBox="1"/>
          <p:nvPr>
            <p:ph idx="1" type="body"/>
          </p:nvPr>
        </p:nvSpPr>
        <p:spPr>
          <a:xfrm>
            <a:off x="4645025" y="153511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i="0" lang="en-US" sz="24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Spores</a:t>
            </a:r>
            <a:endParaRPr/>
          </a:p>
        </p:txBody>
      </p:sp>
      <p:sp>
        <p:nvSpPr>
          <p:cNvPr id="130" name="Google Shape;130;p5"/>
          <p:cNvSpPr txBox="1"/>
          <p:nvPr>
            <p:ph idx="2" type="body"/>
          </p:nvPr>
        </p:nvSpPr>
        <p:spPr>
          <a:xfrm>
            <a:off x="4645025" y="2174875"/>
            <a:ext cx="4041775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Unicellular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Unprotected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Small food reserves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Seed Plant Reproduction</a:t>
            </a:r>
            <a:endParaRPr/>
          </a:p>
        </p:txBody>
      </p:sp>
      <p:sp>
        <p:nvSpPr>
          <p:cNvPr id="136" name="Google Shape;136;p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sng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All</a:t>
            </a:r>
            <a:r>
              <a:rPr b="0" i="0" lang="en-US" sz="32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seed plants are </a:t>
            </a:r>
            <a:r>
              <a:rPr b="1" i="0" lang="en-US" sz="3200" u="sng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heterosporous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Produce 2 types of spores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Microspores – spores grow into male gametophyte</a:t>
            </a:r>
            <a:endParaRPr/>
          </a:p>
          <a:p>
            <a:pPr indent="-228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Male gametophyte = pollen grain (4 cells big)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Megaspores – spores grow into female gametophyte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Lady Structures</a:t>
            </a:r>
            <a:endParaRPr/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1800" y="3686175"/>
            <a:ext cx="2085975" cy="3171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7"/>
          <p:cNvCxnSpPr/>
          <p:nvPr/>
        </p:nvCxnSpPr>
        <p:spPr>
          <a:xfrm>
            <a:off x="3276600" y="3200400"/>
            <a:ext cx="4038600" cy="2667000"/>
          </a:xfrm>
          <a:prstGeom prst="straightConnector1">
            <a:avLst/>
          </a:prstGeom>
          <a:noFill/>
          <a:ln cap="flat" cmpd="sng" w="57150">
            <a:solidFill>
              <a:srgbClr val="02303E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cxnSp>
        <p:nvCxnSpPr>
          <p:cNvPr id="144" name="Google Shape;144;p7"/>
          <p:cNvCxnSpPr/>
          <p:nvPr/>
        </p:nvCxnSpPr>
        <p:spPr>
          <a:xfrm>
            <a:off x="3352800" y="4648200"/>
            <a:ext cx="4191000" cy="1676400"/>
          </a:xfrm>
          <a:prstGeom prst="straightConnector1">
            <a:avLst/>
          </a:prstGeom>
          <a:noFill/>
          <a:ln cap="flat" cmpd="sng" w="57150">
            <a:solidFill>
              <a:srgbClr val="02303E"/>
            </a:solidFill>
            <a:prstDash val="solid"/>
            <a:miter lim="800000"/>
            <a:headEnd len="med" w="med" type="none"/>
            <a:tailEnd len="med" w="med" type="stealth"/>
          </a:ln>
        </p:spPr>
      </p:cxnSp>
      <p:sp>
        <p:nvSpPr>
          <p:cNvPr id="145" name="Google Shape;145;p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Ovule</a:t>
            </a:r>
            <a:r>
              <a:rPr b="0" i="0" lang="en-US" sz="32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– structure in seed plants that develops into seed after fertilization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Integuments</a:t>
            </a:r>
            <a:r>
              <a:rPr b="0" i="0" lang="en-US" sz="32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– outer layer of an ovule that develops into a seed coat after fertilization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Has a </a:t>
            </a:r>
            <a:r>
              <a:rPr b="1" i="0" lang="en-US" sz="2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micropyle</a:t>
            </a:r>
            <a:r>
              <a:rPr b="0" i="0" lang="en-US" sz="2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– tiny opening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where pollen tube enters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Seed Plants also Produce Spores</a:t>
            </a:r>
            <a:endParaRPr/>
          </a:p>
        </p:txBody>
      </p:sp>
      <p:sp>
        <p:nvSpPr>
          <p:cNvPr id="151" name="Google Shape;151;p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1" i="0" lang="en-US" sz="30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Gametophyte Generation: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–"/>
            </a:pPr>
            <a:r>
              <a:rPr b="1" i="0" lang="en-US" sz="26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Microscopic structures in cones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1" i="0" lang="en-US" sz="30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Pollination</a:t>
            </a:r>
            <a:r>
              <a:rPr b="0" i="0" lang="en-US" sz="3000" u="non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: transfer of pollen from male cone to ovule in female cones.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Male cones produce thousands of </a:t>
            </a:r>
            <a:r>
              <a:rPr b="0" i="0" lang="en-US" sz="2600" u="sng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pollen grains</a:t>
            </a:r>
            <a:r>
              <a:rPr b="0" i="0" lang="en-US" sz="26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</a:t>
            </a:r>
            <a:r>
              <a:rPr b="0" i="0" lang="en-US" sz="19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(immature male gametophyte)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Pollen is carried by </a:t>
            </a:r>
            <a:r>
              <a:rPr b="1" i="0" lang="en-US" sz="2600" u="sng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wind</a:t>
            </a:r>
            <a:r>
              <a:rPr b="0" i="0" lang="en-US" sz="26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 to female cones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lt1"/>
                </a:solidFill>
                <a:latin typeface="Batang"/>
                <a:ea typeface="Batang"/>
                <a:cs typeface="Batang"/>
                <a:sym typeface="Batang"/>
              </a:rPr>
              <a:t>Pollen grains adhere to sticky droplets produced by female cones</a:t>
            </a:r>
            <a:endParaRPr/>
          </a:p>
          <a:p>
            <a:pPr indent="-342900" lvl="0" marL="3429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3000"/>
              <a:buFont typeface="Arial"/>
              <a:buNone/>
            </a:pPr>
            <a:r>
              <a:rPr b="1" i="0" lang="en-US" sz="3000" u="none">
                <a:solidFill>
                  <a:srgbClr val="FFC000"/>
                </a:solidFill>
                <a:latin typeface="Batang"/>
                <a:ea typeface="Batang"/>
                <a:cs typeface="Batang"/>
                <a:sym typeface="Batang"/>
              </a:rPr>
              <a:t>Why so many pollen grains?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Male and Female Cones</a:t>
            </a:r>
            <a:endParaRPr/>
          </a:p>
        </p:txBody>
      </p:sp>
      <p:pic>
        <p:nvPicPr>
          <p:cNvPr descr="f24-07" id="158" name="Google Shape;15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295400"/>
            <a:ext cx="7200900" cy="551656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9"/>
          <p:cNvSpPr txBox="1"/>
          <p:nvPr/>
        </p:nvSpPr>
        <p:spPr>
          <a:xfrm>
            <a:off x="1447800" y="5334000"/>
            <a:ext cx="1371600" cy="914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8509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FAFC"/>
              </a:buClr>
              <a:buSzPts val="1800"/>
              <a:buFont typeface="Batang"/>
              <a:buNone/>
            </a:pPr>
            <a:r>
              <a:rPr b="0" i="0" lang="en-US" sz="1800" u="none" cap="none" strike="noStrike">
                <a:solidFill>
                  <a:srgbClr val="C9FAFC"/>
                </a:solidFill>
                <a:latin typeface="Batang"/>
                <a:ea typeface="Batang"/>
                <a:cs typeface="Batang"/>
                <a:sym typeface="Batang"/>
              </a:rPr>
              <a:t>Click Me!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3">
      <a:dk1>
        <a:srgbClr val="92D050"/>
      </a:dk1>
      <a:lt1>
        <a:srgbClr val="C9FAFC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ustom 3">
      <a:dk1>
        <a:srgbClr val="92D050"/>
      </a:dk1>
      <a:lt1>
        <a:srgbClr val="C9FAFC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2011-11-21T02:17:26Z</dcterms:created>
  <dc:creator>LaLone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