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92" r:id="rId3"/>
    <p:sldId id="257" r:id="rId4"/>
    <p:sldId id="299" r:id="rId5"/>
    <p:sldId id="300" r:id="rId6"/>
    <p:sldId id="301" r:id="rId7"/>
    <p:sldId id="258" r:id="rId8"/>
    <p:sldId id="259" r:id="rId9"/>
    <p:sldId id="302" r:id="rId10"/>
    <p:sldId id="303" r:id="rId11"/>
    <p:sldId id="260" r:id="rId12"/>
    <p:sldId id="261" r:id="rId13"/>
    <p:sldId id="304" r:id="rId14"/>
    <p:sldId id="307" r:id="rId15"/>
    <p:sldId id="271" r:id="rId16"/>
    <p:sldId id="278" r:id="rId17"/>
    <p:sldId id="309" r:id="rId18"/>
    <p:sldId id="279" r:id="rId19"/>
    <p:sldId id="306" r:id="rId20"/>
    <p:sldId id="289" r:id="rId21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0066"/>
    <a:srgbClr val="FF3399"/>
    <a:srgbClr val="CC0066"/>
    <a:srgbClr val="00CCFF"/>
    <a:srgbClr val="5F2987"/>
    <a:srgbClr val="00FF00"/>
    <a:srgbClr val="CC3300"/>
    <a:srgbClr val="00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615" autoAdjust="0"/>
    <p:restoredTop sz="86333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10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10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38F20-206C-45AE-8383-E80397681593}" type="datetimeFigureOut">
              <a:rPr lang="en-US" smtClean="0"/>
              <a:pPr/>
              <a:t>6/24/2018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7546"/>
            <a:ext cx="2984871" cy="5010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7546"/>
            <a:ext cx="2984871" cy="5010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95ABF-0AA2-4CFE-B1B4-7EE88E70F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95ABF-0AA2-4CFE-B1B4-7EE88E70F2F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95ABF-0AA2-4CFE-B1B4-7EE88E70F2F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95ABF-0AA2-4CFE-B1B4-7EE88E70F2F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68CF-1384-4BFF-8595-78C5E9B8B290}" type="datetimeFigureOut">
              <a:rPr lang="en-US" smtClean="0"/>
              <a:pPr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77ED-A848-44A2-88DD-AB15A7D38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68CF-1384-4BFF-8595-78C5E9B8B290}" type="datetimeFigureOut">
              <a:rPr lang="en-US" smtClean="0"/>
              <a:pPr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77ED-A848-44A2-88DD-AB15A7D38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68CF-1384-4BFF-8595-78C5E9B8B290}" type="datetimeFigureOut">
              <a:rPr lang="en-US" smtClean="0"/>
              <a:pPr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77ED-A848-44A2-88DD-AB15A7D38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68CF-1384-4BFF-8595-78C5E9B8B290}" type="datetimeFigureOut">
              <a:rPr lang="en-US" smtClean="0"/>
              <a:pPr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77ED-A848-44A2-88DD-AB15A7D38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68CF-1384-4BFF-8595-78C5E9B8B290}" type="datetimeFigureOut">
              <a:rPr lang="en-US" smtClean="0"/>
              <a:pPr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77ED-A848-44A2-88DD-AB15A7D38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68CF-1384-4BFF-8595-78C5E9B8B290}" type="datetimeFigureOut">
              <a:rPr lang="en-US" smtClean="0"/>
              <a:pPr/>
              <a:t>6/24/2018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77ED-A848-44A2-88DD-AB15A7D38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68CF-1384-4BFF-8595-78C5E9B8B290}" type="datetimeFigureOut">
              <a:rPr lang="en-US" smtClean="0"/>
              <a:pPr/>
              <a:t>6/24/2018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77ED-A848-44A2-88DD-AB15A7D38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68CF-1384-4BFF-8595-78C5E9B8B290}" type="datetimeFigureOut">
              <a:rPr lang="en-US" smtClean="0"/>
              <a:pPr/>
              <a:t>6/24/2018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77ED-A848-44A2-88DD-AB15A7D38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68CF-1384-4BFF-8595-78C5E9B8B290}" type="datetimeFigureOut">
              <a:rPr lang="en-US" smtClean="0"/>
              <a:pPr/>
              <a:t>6/24/2018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77ED-A848-44A2-88DD-AB15A7D38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68CF-1384-4BFF-8595-78C5E9B8B290}" type="datetimeFigureOut">
              <a:rPr lang="en-US" smtClean="0"/>
              <a:pPr/>
              <a:t>6/24/2018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77ED-A848-44A2-88DD-AB15A7D38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68CF-1384-4BFF-8595-78C5E9B8B290}" type="datetimeFigureOut">
              <a:rPr lang="en-US" smtClean="0"/>
              <a:pPr/>
              <a:t>6/24/2018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77ED-A848-44A2-88DD-AB15A7D38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268CF-1384-4BFF-8595-78C5E9B8B290}" type="datetimeFigureOut">
              <a:rPr lang="en-US" smtClean="0"/>
              <a:pPr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177ED-A848-44A2-88DD-AB15A7D38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cienceprofonline.com/microbiology/bacterial-colony-morphology-identification-unknown-bacteria.html" TargetMode="Externa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britannica.com/needmor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0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en.wikipedia.org/wiki/File:John_Tyndall_(ca._1885)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cienceprofonline.com/microbiology/what-is-a-bacterial-endospore.html" TargetMode="Externa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001000" cy="1524001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</a:rPr>
              <a:t>Antony van Leeuwenhoek (1632-1723) </a:t>
            </a:r>
            <a:r>
              <a:rPr lang="en-US" sz="3600" b="1" dirty="0" smtClean="0">
                <a:solidFill>
                  <a:srgbClr val="008000"/>
                </a:solidFill>
              </a:rPr>
              <a:t>The Father of Microbiology</a:t>
            </a:r>
            <a:endParaRPr lang="en-US" sz="3600" b="1" dirty="0"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105400"/>
            <a:ext cx="8077200" cy="17526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230EA2"/>
                </a:solidFill>
              </a:rPr>
              <a:t>He constructed many Microscopes containing a single lens and magnified about 200 times. Who first accurately described the different shapes of bacteria</a:t>
            </a:r>
            <a:endParaRPr lang="en-US" sz="2800" b="1" dirty="0">
              <a:solidFill>
                <a:srgbClr val="230EA2"/>
              </a:solidFill>
            </a:endParaRPr>
          </a:p>
        </p:txBody>
      </p:sp>
      <p:pic>
        <p:nvPicPr>
          <p:cNvPr id="5" name="Picture 148" descr="wertherJoacpoLeeuwenhoekMicroscopeReplicaPubDom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676400"/>
            <a:ext cx="2514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5" descr="leeuwenhoekPortraitbyVerkolj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7200" y="1676400"/>
            <a:ext cx="3444875" cy="3429000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1676400"/>
            <a:ext cx="1905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3657600" cy="464820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ROBERT  KOCH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b="1" dirty="0" smtClean="0">
                <a:solidFill>
                  <a:srgbClr val="00B050"/>
                </a:solidFill>
              </a:rPr>
              <a:t>Credited </a:t>
            </a:r>
            <a:r>
              <a:rPr lang="en-US" sz="3200" b="1" dirty="0">
                <a:solidFill>
                  <a:srgbClr val="00B050"/>
                </a:solidFill>
              </a:rPr>
              <a:t>with demonstrating the first direct link between a single microbe and a single disease – Tuberculosis</a:t>
            </a:r>
            <a:r>
              <a:rPr lang="en-US" sz="3200" b="1" dirty="0" smtClean="0">
                <a:solidFill>
                  <a:srgbClr val="00B050"/>
                </a:solidFill>
              </a:rPr>
              <a:t>.</a:t>
            </a:r>
            <a:r>
              <a:rPr lang="en-US" b="1" dirty="0">
                <a:solidFill>
                  <a:srgbClr val="00B050"/>
                </a:solidFill>
              </a:rPr>
              <a:t/>
            </a:r>
            <a:br>
              <a:rPr lang="en-US" b="1" dirty="0">
                <a:solidFill>
                  <a:srgbClr val="00B050"/>
                </a:solidFill>
              </a:rPr>
            </a:b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25603" name="Picture 3" descr="ko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838200"/>
            <a:ext cx="4191000" cy="4953000"/>
          </a:xfrm>
          <a:prstGeom prst="rect">
            <a:avLst/>
          </a:prstGeom>
          <a:noFill/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038600" y="6019800"/>
            <a:ext cx="472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1 in 7 People Died from TB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6477000" cy="609600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solidFill>
                  <a:schemeClr val="folHlink"/>
                </a:solidFill>
                <a:latin typeface="Arial Black" pitchFamily="34" charset="0"/>
              </a:rPr>
              <a:t/>
            </a:r>
            <a:br>
              <a:rPr lang="en-US" sz="2000" b="1" dirty="0" smtClean="0">
                <a:solidFill>
                  <a:schemeClr val="folHlink"/>
                </a:solidFill>
                <a:latin typeface="Arial Black" pitchFamily="34" charset="0"/>
              </a:rPr>
            </a:br>
            <a:r>
              <a:rPr lang="en-US" sz="2000" b="1" dirty="0" smtClean="0">
                <a:solidFill>
                  <a:schemeClr val="folHlink"/>
                </a:solidFill>
                <a:latin typeface="Arial Black" pitchFamily="34" charset="0"/>
              </a:rPr>
              <a:t/>
            </a:r>
            <a:br>
              <a:rPr lang="en-US" sz="2000" b="1" dirty="0" smtClean="0">
                <a:solidFill>
                  <a:schemeClr val="folHlink"/>
                </a:solidFill>
                <a:latin typeface="Arial Black" pitchFamily="34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</a:rPr>
              <a:t>Germ Theory of Disease</a:t>
            </a:r>
            <a:r>
              <a:rPr lang="en-US" sz="3600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2000" b="1" dirty="0" smtClean="0">
                <a:latin typeface="Arial Black" pitchFamily="34" charset="0"/>
              </a:rPr>
              <a:t/>
            </a:r>
            <a:br>
              <a:rPr lang="en-US" sz="2000" b="1" dirty="0" smtClean="0">
                <a:latin typeface="Arial Black" pitchFamily="34" charset="0"/>
              </a:rPr>
            </a:br>
            <a:endParaRPr lang="en-US" sz="20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5181600" cy="4038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Robert 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koch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19" descr="Image:RobertKoch cropp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4400" y="685800"/>
            <a:ext cx="1981200" cy="1905000"/>
          </a:xfrm>
          <a:prstGeom prst="rect">
            <a:avLst/>
          </a:prstGeom>
          <a:noFill/>
        </p:spPr>
      </p:pic>
      <p:pic>
        <p:nvPicPr>
          <p:cNvPr id="5" name="Picture 17" descr="MicrococcusLuteusColoniesClosePo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685800"/>
            <a:ext cx="2286000" cy="189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2" descr="InoculatingPla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096000" y="609600"/>
            <a:ext cx="2895600" cy="2286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04800" y="2971800"/>
            <a:ext cx="883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FF"/>
                </a:solidFill>
                <a:latin typeface="Book Antiqua" pitchFamily="18" charset="0"/>
              </a:rPr>
              <a:t>Experimented with medium to grow bacteria on</a:t>
            </a:r>
            <a:r>
              <a:rPr lang="en-US" sz="2400" b="1" dirty="0" smtClean="0">
                <a:solidFill>
                  <a:srgbClr val="FF0000"/>
                </a:solidFill>
                <a:latin typeface="Book Antiqua" pitchFamily="18" charset="0"/>
              </a:rPr>
              <a:t>.</a:t>
            </a: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Book Antiqua" pitchFamily="18" charset="0"/>
              </a:rPr>
              <a:t>He tried gelatin, but it did not work.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FF"/>
                </a:solidFill>
                <a:latin typeface="Book Antiqua" pitchFamily="18" charset="0"/>
              </a:rPr>
              <a:t>Wife of colleague recommended agar (a gelatin-like product derived from seaweed).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Book Antiqua" pitchFamily="18" charset="0"/>
              </a:rPr>
              <a:t>He could also add various nutrients necessary to grow certain organisms.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Book Antiqua" pitchFamily="18" charset="0"/>
              </a:rPr>
              <a:t>Koch  </a:t>
            </a:r>
            <a:r>
              <a:rPr lang="en-US" sz="2400" b="1" i="1" dirty="0" smtClean="0">
                <a:solidFill>
                  <a:srgbClr val="FF0000"/>
                </a:solidFill>
                <a:latin typeface="Book Antiqua" pitchFamily="18" charset="0"/>
              </a:rPr>
              <a:t>(pronounced Coke)</a:t>
            </a:r>
            <a:r>
              <a:rPr lang="en-US" sz="2400" b="1" dirty="0" smtClean="0">
                <a:solidFill>
                  <a:srgbClr val="FF0000"/>
                </a:solidFill>
                <a:latin typeface="Book Antiqua" pitchFamily="18" charset="0"/>
              </a:rPr>
              <a:t> originated use of a two part dish for growing bacteria  named after Julius Petri, a German bacteriologist), and a technique for isolating pure </a:t>
            </a:r>
            <a:r>
              <a:rPr lang="en-US" sz="2400" b="1" dirty="0" smtClean="0">
                <a:solidFill>
                  <a:srgbClr val="FF0000"/>
                </a:solidFill>
                <a:latin typeface="Book Antiqua" pitchFamily="18" charset="0"/>
                <a:hlinkClick r:id="rId5"/>
              </a:rPr>
              <a:t>bacterial colonies</a:t>
            </a:r>
            <a:r>
              <a:rPr lang="en-US" b="1" dirty="0" smtClean="0">
                <a:solidFill>
                  <a:srgbClr val="FF0000"/>
                </a:solidFill>
                <a:latin typeface="Book Antiqua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Book Antiqua" pitchFamily="18" charset="0"/>
              </a:rPr>
              <a:t>Germ Theory of Disease</a:t>
            </a:r>
            <a:br>
              <a:rPr lang="en-US" sz="4000" b="1" dirty="0" smtClean="0">
                <a:solidFill>
                  <a:srgbClr val="00B050"/>
                </a:solidFill>
                <a:latin typeface="Book Antiqua" pitchFamily="18" charset="0"/>
              </a:rPr>
            </a:br>
            <a:r>
              <a:rPr lang="en-US" sz="4000" dirty="0" smtClean="0">
                <a:solidFill>
                  <a:srgbClr val="00B050"/>
                </a:solidFill>
                <a:latin typeface="Book Antiqua" pitchFamily="18" charset="0"/>
              </a:rPr>
              <a:t>Koch’s Postulates</a:t>
            </a:r>
            <a:r>
              <a:rPr lang="en-US" sz="4000" dirty="0" smtClean="0">
                <a:solidFill>
                  <a:schemeClr val="tx2"/>
                </a:solidFill>
                <a:latin typeface="Book Antiqua" pitchFamily="18" charset="0"/>
              </a:rPr>
              <a:t/>
            </a:r>
            <a:br>
              <a:rPr lang="en-US" sz="4000" dirty="0" smtClean="0">
                <a:solidFill>
                  <a:schemeClr val="tx2"/>
                </a:solidFill>
                <a:latin typeface="Book Antiqua" pitchFamily="18" charset="0"/>
              </a:rPr>
            </a:br>
            <a:endParaRPr lang="en-US" sz="4000" dirty="0"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40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4000" b="1" dirty="0" smtClean="0">
                <a:latin typeface="Comic Sans MS" pitchFamily="66" charset="0"/>
              </a:rPr>
              <a:t/>
            </a:r>
            <a:br>
              <a:rPr lang="en-US" sz="4000" b="1" dirty="0" smtClean="0">
                <a:latin typeface="Comic Sans MS" pitchFamily="66" charset="0"/>
              </a:rPr>
            </a:br>
            <a:r>
              <a:rPr lang="en-US" sz="2800" b="1" dirty="0" smtClean="0">
                <a:latin typeface="Comic Sans MS" pitchFamily="66" charset="0"/>
              </a:rPr>
              <a:t/>
            </a:r>
            <a:br>
              <a:rPr lang="en-US" sz="2800" b="1" dirty="0" smtClean="0">
                <a:latin typeface="Comic Sans MS" pitchFamily="66" charset="0"/>
              </a:rPr>
            </a:br>
            <a:endParaRPr lang="en-US" dirty="0"/>
          </a:p>
        </p:txBody>
      </p:sp>
      <p:pic>
        <p:nvPicPr>
          <p:cNvPr id="4" name="Picture 7" descr="KochsPostula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4400" y="1143000"/>
            <a:ext cx="71628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Koch’s Postulates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610600" cy="5562600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Char char="v"/>
            </a:pPr>
            <a:r>
              <a:rPr lang="en-US" sz="2800" b="1" dirty="0">
                <a:solidFill>
                  <a:srgbClr val="7030A0"/>
                </a:solidFill>
              </a:rPr>
              <a:t>The organisms should be present in diseased individuals but not in healthy individuals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v"/>
            </a:pPr>
            <a:r>
              <a:rPr lang="en-US" sz="2800" b="1" dirty="0">
                <a:solidFill>
                  <a:srgbClr val="008000"/>
                </a:solidFill>
              </a:rPr>
              <a:t>The organisms must be cultured away from the plant or animal body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v"/>
            </a:pPr>
            <a:r>
              <a:rPr lang="en-US" sz="2800" b="1" dirty="0">
                <a:solidFill>
                  <a:srgbClr val="0000FF"/>
                </a:solidFill>
              </a:rPr>
              <a:t>Such a culture, when inoculated into susceptible animals, should initiate the characteristic disease symptoms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v"/>
            </a:pPr>
            <a:r>
              <a:rPr lang="en-US" sz="2800" b="1" dirty="0">
                <a:solidFill>
                  <a:srgbClr val="FF3399"/>
                </a:solidFill>
              </a:rPr>
              <a:t>The organisms should be re-isolated from these experimental animals and cultured again in the laboratory, after which it should still be the same as the original organism.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 Black" pitchFamily="34" charset="0"/>
              </a:rPr>
              <a:t>Paul Ehrlich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(1854-1915) 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038600" y="1066800"/>
            <a:ext cx="4648200" cy="55626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8800" y="1524000"/>
            <a:ext cx="3048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00B050"/>
              </a:solidFill>
              <a:latin typeface="Arial Black" pitchFamily="34" charset="0"/>
            </a:endParaRPr>
          </a:p>
          <a:p>
            <a:endParaRPr lang="en-US" dirty="0" smtClean="0">
              <a:solidFill>
                <a:srgbClr val="00B050"/>
              </a:solidFill>
              <a:latin typeface="Arial Black" pitchFamily="34" charset="0"/>
            </a:endParaRPr>
          </a:p>
          <a:p>
            <a:endParaRPr lang="en-US" dirty="0" smtClean="0">
              <a:solidFill>
                <a:srgbClr val="00B050"/>
              </a:solidFill>
              <a:latin typeface="Arial Black" pitchFamily="34" charset="0"/>
            </a:endParaRPr>
          </a:p>
          <a:p>
            <a:endParaRPr lang="en-US" dirty="0" smtClean="0">
              <a:solidFill>
                <a:srgbClr val="00B050"/>
              </a:solidFill>
              <a:latin typeface="Arial Black" pitchFamily="34" charset="0"/>
            </a:endParaRPr>
          </a:p>
          <a:p>
            <a:endParaRPr lang="en-US" dirty="0" smtClean="0">
              <a:solidFill>
                <a:srgbClr val="00B050"/>
              </a:solidFill>
              <a:latin typeface="Arial Black" pitchFamily="34" charset="0"/>
            </a:endParaRPr>
          </a:p>
          <a:p>
            <a:endParaRPr lang="en-US" dirty="0" smtClean="0">
              <a:solidFill>
                <a:srgbClr val="00B050"/>
              </a:solidFill>
              <a:latin typeface="Arial Black" pitchFamily="34" charset="0"/>
            </a:endParaRPr>
          </a:p>
          <a:p>
            <a:endParaRPr lang="en-US" dirty="0" smtClean="0">
              <a:solidFill>
                <a:srgbClr val="00B050"/>
              </a:solidFill>
              <a:latin typeface="Arial Black" pitchFamily="34" charset="0"/>
            </a:endParaRPr>
          </a:p>
          <a:p>
            <a:endParaRPr lang="en-US" dirty="0" smtClean="0">
              <a:solidFill>
                <a:srgbClr val="00B050"/>
              </a:solidFill>
              <a:latin typeface="Arial Black" pitchFamily="34" charset="0"/>
            </a:endParaRPr>
          </a:p>
          <a:p>
            <a:endParaRPr lang="en-US" dirty="0" smtClean="0">
              <a:solidFill>
                <a:srgbClr val="00B050"/>
              </a:solidFill>
              <a:latin typeface="Arial Black" pitchFamily="34" charset="0"/>
            </a:endParaRPr>
          </a:p>
          <a:p>
            <a:endParaRPr lang="en-US" dirty="0" smtClean="0">
              <a:solidFill>
                <a:srgbClr val="00B050"/>
              </a:solidFill>
              <a:latin typeface="Arial Black" pitchFamily="34" charset="0"/>
            </a:endParaRPr>
          </a:p>
          <a:p>
            <a:endParaRPr lang="en-US" dirty="0" smtClean="0">
              <a:solidFill>
                <a:srgbClr val="00B050"/>
              </a:solidFill>
              <a:latin typeface="Arial Black" pitchFamily="34" charset="0"/>
            </a:endParaRPr>
          </a:p>
          <a:p>
            <a:endParaRPr lang="en-US" dirty="0" smtClean="0">
              <a:solidFill>
                <a:srgbClr val="00B050"/>
              </a:solidFill>
              <a:latin typeface="Arial Black" pitchFamily="34" charset="0"/>
            </a:endParaRPr>
          </a:p>
          <a:p>
            <a:endParaRPr lang="en-US" dirty="0" smtClean="0">
              <a:solidFill>
                <a:srgbClr val="00B05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00B050"/>
                </a:solidFill>
                <a:latin typeface="Arial Black" pitchFamily="34" charset="0"/>
              </a:rPr>
              <a:t> </a:t>
            </a:r>
            <a:endParaRPr lang="en-US" dirty="0"/>
          </a:p>
        </p:txBody>
      </p:sp>
      <p:pic>
        <p:nvPicPr>
          <p:cNvPr id="6" name="Picture 5" descr="ehrli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838200"/>
            <a:ext cx="4040188" cy="5715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029200" y="914400"/>
            <a:ext cx="3810000" cy="944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00FF"/>
                </a:solidFill>
              </a:rPr>
              <a:t>Worked in Koch’s Lab doing Differential Staining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FF0066"/>
                </a:solidFill>
              </a:rPr>
              <a:t>Speculated at a Chemical Might Selectively Target Specific Cells and Kill Them.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7030A0"/>
                </a:solidFill>
              </a:rPr>
              <a:t>Developed the Discipline of Chemotherapy  and he was father of chemotherapy.</a:t>
            </a:r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2971800" cy="41148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Ernst Ruska</a:t>
            </a:r>
          </a:p>
        </p:txBody>
      </p:sp>
      <p:pic>
        <p:nvPicPr>
          <p:cNvPr id="16387" name="Picture 3" descr="Fig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533400"/>
            <a:ext cx="5329238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WINOGRADSKY AND BEIJERINCK</a:t>
            </a:r>
            <a:endParaRPr lang="en-US" sz="3600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5029200"/>
            <a:ext cx="8534400" cy="16002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err="1" smtClean="0">
                <a:solidFill>
                  <a:srgbClr val="00B050"/>
                </a:solidFill>
              </a:rPr>
              <a:t>Winogradsky</a:t>
            </a:r>
            <a:r>
              <a:rPr lang="en-US" b="1" dirty="0" smtClean="0">
                <a:solidFill>
                  <a:srgbClr val="00B050"/>
                </a:solidFill>
              </a:rPr>
              <a:t> founder of soil microbiology</a:t>
            </a:r>
          </a:p>
          <a:p>
            <a:pPr>
              <a:buFont typeface="Wingdings" pitchFamily="2" charset="2"/>
              <a:buChar char="v"/>
            </a:pPr>
            <a:r>
              <a:rPr lang="en-US" b="1" dirty="0" err="1" smtClean="0">
                <a:solidFill>
                  <a:srgbClr val="FF0066"/>
                </a:solidFill>
              </a:rPr>
              <a:t>Beijerinck</a:t>
            </a:r>
            <a:r>
              <a:rPr lang="en-US" b="1" dirty="0" smtClean="0">
                <a:solidFill>
                  <a:srgbClr val="FF0066"/>
                </a:solidFill>
              </a:rPr>
              <a:t> developed concept of  the enrichment culture 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B050"/>
                </a:solidFill>
              </a:rPr>
              <a:t>And rightly called as the founder of virology</a:t>
            </a:r>
          </a:p>
          <a:p>
            <a:pPr>
              <a:buFont typeface="Wingdings" pitchFamily="2" charset="2"/>
              <a:buChar char="v"/>
            </a:pPr>
            <a:endParaRPr lang="en-US" b="1" dirty="0" smtClean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219200"/>
            <a:ext cx="3048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219200"/>
            <a:ext cx="274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Ferdinand Cohn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4343400" y="1371600"/>
            <a:ext cx="4572000" cy="5029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>
                <a:solidFill>
                  <a:srgbClr val="00B050"/>
                </a:solidFill>
              </a:rPr>
              <a:t>Credited with </a:t>
            </a:r>
            <a:r>
              <a:rPr lang="en-US" b="1" dirty="0" smtClean="0">
                <a:solidFill>
                  <a:srgbClr val="00B050"/>
                </a:solidFill>
              </a:rPr>
              <a:t>Discovering </a:t>
            </a:r>
            <a:r>
              <a:rPr lang="en-US" b="1" dirty="0" err="1">
                <a:solidFill>
                  <a:srgbClr val="00B050"/>
                </a:solidFill>
              </a:rPr>
              <a:t>Endospores</a:t>
            </a:r>
            <a:endParaRPr lang="en-US" b="1"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>
                <a:solidFill>
                  <a:srgbClr val="FF0066"/>
                </a:solidFill>
              </a:rPr>
              <a:t>German </a:t>
            </a:r>
            <a:r>
              <a:rPr lang="en-US" b="1" dirty="0" smtClean="0">
                <a:solidFill>
                  <a:srgbClr val="FF0066"/>
                </a:solidFill>
              </a:rPr>
              <a:t>Botanist</a:t>
            </a:r>
            <a:endParaRPr lang="en-US" b="1" dirty="0">
              <a:solidFill>
                <a:srgbClr val="FF0066"/>
              </a:solidFill>
            </a:endParaRPr>
          </a:p>
        </p:txBody>
      </p:sp>
      <p:pic>
        <p:nvPicPr>
          <p:cNvPr id="97285" name="Picture 5" descr="Photograph:Ferdinand Coh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219200"/>
            <a:ext cx="332105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Joseph Lister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943600" y="990600"/>
            <a:ext cx="28956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000" b="1" dirty="0">
                <a:solidFill>
                  <a:srgbClr val="FF0066"/>
                </a:solidFill>
              </a:rPr>
              <a:t>Developed Antiseptic Surgery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000" b="1" dirty="0">
                <a:solidFill>
                  <a:srgbClr val="008000"/>
                </a:solidFill>
              </a:rPr>
              <a:t>Sterilized with Heat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000" b="1" dirty="0">
                <a:solidFill>
                  <a:srgbClr val="FF0066"/>
                </a:solidFill>
              </a:rPr>
              <a:t>Swabbed with Carbonic Acid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000" b="1" dirty="0">
                <a:solidFill>
                  <a:srgbClr val="008000"/>
                </a:solidFill>
              </a:rPr>
              <a:t>Reduced Post Surgical Infections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90600"/>
            <a:ext cx="4953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indtbi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733800"/>
            <a:ext cx="4800600" cy="2971800"/>
          </a:xfrm>
          <a:prstGeom prst="rect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715000" y="4191000"/>
            <a:ext cx="2743200" cy="168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FF0066"/>
                </a:solidFill>
                <a:latin typeface="Arial" charset="0"/>
              </a:rPr>
              <a:t>Lister with his staff at King's College Hospital</a:t>
            </a:r>
            <a:r>
              <a:rPr lang="en-US" sz="2400" dirty="0">
                <a:solidFill>
                  <a:srgbClr val="FF0066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8000"/>
                </a:solidFill>
                <a:latin typeface="Arial Black" pitchFamily="34" charset="0"/>
              </a:rPr>
              <a:t>EDWARD JENNER</a:t>
            </a:r>
            <a:br>
              <a:rPr lang="en-US" sz="3200" dirty="0" smtClean="0">
                <a:solidFill>
                  <a:srgbClr val="008000"/>
                </a:solidFill>
                <a:latin typeface="Arial Black" pitchFamily="34" charset="0"/>
              </a:rPr>
            </a:br>
            <a:r>
              <a:rPr lang="en-US" sz="3200" dirty="0" smtClean="0">
                <a:solidFill>
                  <a:srgbClr val="008000"/>
                </a:solidFill>
                <a:latin typeface="Arial Black" pitchFamily="34" charset="0"/>
              </a:rPr>
              <a:t>(1749-1823)</a:t>
            </a:r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3200" dirty="0" smtClean="0">
                <a:solidFill>
                  <a:srgbClr val="FF3399"/>
                </a:solidFill>
                <a:latin typeface="Arial Black" pitchFamily="34" charset="0"/>
              </a:rPr>
              <a:t>FATHER OF VACCINATION</a:t>
            </a:r>
            <a:endParaRPr lang="en-US" sz="3200" dirty="0">
              <a:solidFill>
                <a:srgbClr val="FF3399"/>
              </a:solidFill>
              <a:latin typeface="Arial Black" pitchFamily="34" charset="0"/>
            </a:endParaRP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447800"/>
            <a:ext cx="4343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886200"/>
            <a:ext cx="3276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447800"/>
            <a:ext cx="2971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slide27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3886200"/>
            <a:ext cx="4038600" cy="2692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724400" y="426720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Smallpox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3505200" cy="10668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Hans and Zacharias Jansen</a:t>
            </a:r>
          </a:p>
        </p:txBody>
      </p:sp>
      <p:pic>
        <p:nvPicPr>
          <p:cNvPr id="41987" name="Picture 3" descr="17hook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3733800" cy="5334000"/>
          </a:xfrm>
          <a:prstGeom prst="rect">
            <a:avLst/>
          </a:prstGeom>
          <a:noFill/>
        </p:spPr>
      </p:pic>
      <p:pic>
        <p:nvPicPr>
          <p:cNvPr id="4" name="Picture 3" descr="Fig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295400"/>
            <a:ext cx="4441032" cy="5334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257800" y="457200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Ernst Ruska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5943600" cy="6858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Alexander 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Fleming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(1881-1955)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5843" name="Picture 3" descr="b4flem02m94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990600"/>
            <a:ext cx="4191001" cy="4267200"/>
          </a:xfrm>
          <a:prstGeom prst="rect">
            <a:avLst/>
          </a:prstGeom>
          <a:noFill/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04800" y="5410200"/>
            <a:ext cx="4114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66"/>
                </a:solidFill>
                <a:latin typeface="Arial Black" pitchFamily="34" charset="0"/>
              </a:rPr>
              <a:t>Discovered penicillin</a:t>
            </a:r>
            <a:endParaRPr lang="en-US" sz="2000" b="1" dirty="0">
              <a:solidFill>
                <a:srgbClr val="FF0066"/>
              </a:solidFill>
              <a:latin typeface="Arial Black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000" b="1" dirty="0">
                <a:solidFill>
                  <a:srgbClr val="FF0066"/>
                </a:solidFill>
                <a:latin typeface="Arial Black" pitchFamily="34" charset="0"/>
              </a:rPr>
              <a:t>Noted that Mold Might </a:t>
            </a:r>
            <a:r>
              <a:rPr lang="en-US" sz="2000" b="1" dirty="0" smtClean="0">
                <a:solidFill>
                  <a:srgbClr val="FF0066"/>
                </a:solidFill>
                <a:latin typeface="Arial Black" pitchFamily="34" charset="0"/>
              </a:rPr>
              <a:t>      Kill </a:t>
            </a:r>
            <a:r>
              <a:rPr lang="en-US" sz="2000" b="1" dirty="0">
                <a:solidFill>
                  <a:srgbClr val="FF0066"/>
                </a:solidFill>
                <a:latin typeface="Arial Black" pitchFamily="34" charset="0"/>
              </a:rPr>
              <a:t>Bacteria</a:t>
            </a:r>
          </a:p>
        </p:txBody>
      </p:sp>
      <p:pic>
        <p:nvPicPr>
          <p:cNvPr id="5" name="Picture 2" descr="Oxford_19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990600"/>
            <a:ext cx="4114800" cy="4191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648200" y="5229493"/>
            <a:ext cx="4191000" cy="1711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FF0066"/>
                </a:solidFill>
                <a:latin typeface="Arial Black" pitchFamily="34" charset="0"/>
              </a:rPr>
              <a:t>Early penicillin culture facility at the Sir William Dunn School of Pathology, Oxford, England. </a:t>
            </a:r>
            <a:br>
              <a:rPr lang="en-US" b="1" dirty="0" smtClean="0">
                <a:solidFill>
                  <a:srgbClr val="FF0066"/>
                </a:solidFill>
                <a:latin typeface="Arial Black" pitchFamily="34" charset="0"/>
              </a:rPr>
            </a:br>
            <a:endParaRPr lang="en-US" b="1" dirty="0">
              <a:solidFill>
                <a:srgbClr val="FF0066"/>
              </a:solidFill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69075" y="5409724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/>
            </a:r>
            <a:br>
              <a:rPr lang="en-US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</a:br>
            <a:endParaRPr lang="en-US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The Controversy Over Spontaneous Generation</a:t>
            </a:r>
            <a:b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Arial Black" pitchFamily="34" charset="0"/>
              </a:rPr>
              <a:t>John Needham  &amp; </a:t>
            </a:r>
            <a:r>
              <a:rPr lang="en-US" sz="2400" dirty="0" err="1" smtClean="0">
                <a:solidFill>
                  <a:srgbClr val="00B050"/>
                </a:solidFill>
                <a:latin typeface="Arial Black" pitchFamily="34" charset="0"/>
              </a:rPr>
              <a:t>Lazzaro</a:t>
            </a:r>
            <a:r>
              <a:rPr lang="en-US" sz="2400" dirty="0" smtClean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 Black" pitchFamily="34" charset="0"/>
              </a:rPr>
              <a:t>Spallanzani</a:t>
            </a:r>
            <a:r>
              <a:rPr lang="en-US" sz="2400" dirty="0" smtClean="0">
                <a:solidFill>
                  <a:srgbClr val="00B050"/>
                </a:solidFill>
                <a:latin typeface="Arial Black" pitchFamily="34" charset="0"/>
              </a:rPr>
              <a:t> </a:t>
            </a:r>
            <a:endParaRPr lang="en-US" sz="24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0" y="5181600"/>
            <a:ext cx="8534400" cy="1371600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230EA2"/>
                </a:solidFill>
                <a:latin typeface="Arial Black" pitchFamily="34" charset="0"/>
              </a:rPr>
              <a:t>Insufficient heating which failed to kill 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heat resistant forms of </a:t>
            </a:r>
            <a:r>
              <a:rPr lang="en-US" sz="2800" dirty="0" smtClean="0">
                <a:solidFill>
                  <a:srgbClr val="008000"/>
                </a:solidFill>
                <a:latin typeface="Arial Black" pitchFamily="34" charset="0"/>
              </a:rPr>
              <a:t>bacteria(</a:t>
            </a:r>
            <a:r>
              <a:rPr lang="en-US" sz="2800" dirty="0" err="1" smtClean="0">
                <a:solidFill>
                  <a:srgbClr val="008000"/>
                </a:solidFill>
                <a:latin typeface="Arial Black" pitchFamily="34" charset="0"/>
              </a:rPr>
              <a:t>Endospores</a:t>
            </a:r>
            <a:r>
              <a:rPr lang="en-US" sz="2800" dirty="0" smtClean="0">
                <a:solidFill>
                  <a:srgbClr val="008000"/>
                </a:solidFill>
                <a:latin typeface="Arial Black" pitchFamily="34" charset="0"/>
              </a:rPr>
              <a:t>)</a:t>
            </a:r>
            <a:endParaRPr lang="en-US" sz="2800" dirty="0"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6" name="Picture 7" descr="john_needham_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48400" y="1143000"/>
            <a:ext cx="2286000" cy="2057400"/>
          </a:xfrm>
          <a:prstGeom prst="rect">
            <a:avLst/>
          </a:prstGeom>
          <a:noFill/>
        </p:spPr>
      </p:pic>
      <p:pic>
        <p:nvPicPr>
          <p:cNvPr id="7" name="Picture 4" descr="180px-Spallanzan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48400" y="3276600"/>
            <a:ext cx="2471530" cy="2057400"/>
          </a:xfrm>
          <a:prstGeom prst="rect">
            <a:avLst/>
          </a:prstGeom>
          <a:noFill/>
        </p:spPr>
      </p:pic>
      <p:pic>
        <p:nvPicPr>
          <p:cNvPr id="8" name="Picture 6" descr="Experimentos+Spallanzan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219200"/>
            <a:ext cx="5943600" cy="403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Francesco </a:t>
            </a:r>
            <a:r>
              <a:rPr lang="en-US" sz="36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Redi</a:t>
            </a:r>
            <a:r>
              <a:rPr 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/ Opposed SG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57200" y="1289050"/>
            <a:ext cx="44958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</a:rPr>
              <a:t>Redi's</a:t>
            </a:r>
            <a:r>
              <a:rPr lang="en-US" sz="2400" dirty="0">
                <a:solidFill>
                  <a:srgbClr val="0000FF"/>
                </a:solidFill>
              </a:rPr>
              <a:t> Problem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Where do maggots come from? Do they form by Spontaneous Generation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Hypothesis: Maggots come from flies.</a:t>
            </a:r>
          </a:p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</a:rPr>
              <a:t>Redi</a:t>
            </a:r>
            <a:r>
              <a:rPr lang="en-US" sz="2400" dirty="0">
                <a:solidFill>
                  <a:srgbClr val="0000FF"/>
                </a:solidFill>
              </a:rPr>
              <a:t> put meat into three separate jars.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Jar 1 was left open Jar 2 was covered with netting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Jar 3 was sealed from the outside</a:t>
            </a:r>
          </a:p>
          <a:p>
            <a:pPr>
              <a:spcBef>
                <a:spcPct val="50000"/>
              </a:spcBef>
            </a:pP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5257800" y="1905000"/>
          <a:ext cx="3429000" cy="3992563"/>
        </p:xfrm>
        <a:graphic>
          <a:graphicData uri="http://schemas.openxmlformats.org/presentationml/2006/ole">
            <p:oleObj spid="_x0000_s2050" name="Clip" r:id="rId3" imgW="4532760" imgH="33631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redi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429000"/>
            <a:ext cx="2514600" cy="3200400"/>
          </a:xfrm>
          <a:prstGeom prst="rect">
            <a:avLst/>
          </a:prstGeom>
          <a:noFill/>
        </p:spPr>
      </p:pic>
      <p:pic>
        <p:nvPicPr>
          <p:cNvPr id="21508" name="Picture 4" descr="redi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886200"/>
            <a:ext cx="2667000" cy="2667000"/>
          </a:xfrm>
          <a:prstGeom prst="rect">
            <a:avLst/>
          </a:prstGeom>
          <a:noFill/>
        </p:spPr>
      </p:pic>
      <p:pic>
        <p:nvPicPr>
          <p:cNvPr id="21509" name="Picture 5" descr="redi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3581400"/>
            <a:ext cx="2743200" cy="2895600"/>
          </a:xfrm>
          <a:prstGeom prst="rect">
            <a:avLst/>
          </a:prstGeom>
          <a:noFill/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28600" y="838200"/>
            <a:ext cx="2438400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66"/>
                </a:solidFill>
              </a:rPr>
              <a:t>Jar-1</a:t>
            </a:r>
          </a:p>
          <a:p>
            <a:pPr algn="just">
              <a:spcBef>
                <a:spcPct val="50000"/>
              </a:spcBef>
            </a:pPr>
            <a:r>
              <a:rPr lang="en-US" sz="2000" b="1" dirty="0">
                <a:solidFill>
                  <a:srgbClr val="008000"/>
                </a:solidFill>
              </a:rPr>
              <a:t>Left open Maggots developed</a:t>
            </a:r>
          </a:p>
          <a:p>
            <a:pPr algn="just">
              <a:spcBef>
                <a:spcPct val="50000"/>
              </a:spcBef>
            </a:pPr>
            <a:r>
              <a:rPr lang="en-US" sz="2000" b="1" dirty="0">
                <a:solidFill>
                  <a:srgbClr val="008000"/>
                </a:solidFill>
              </a:rPr>
              <a:t>Flies were observed laying eggs on the meat in the open jar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124200" y="838200"/>
            <a:ext cx="2819400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66"/>
                </a:solidFill>
              </a:rPr>
              <a:t>Jar-2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8000"/>
                </a:solidFill>
              </a:rPr>
              <a:t>Covered with netting Maggots appeared on the netting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8000"/>
                </a:solidFill>
              </a:rPr>
              <a:t>Flies were observed laying eggs on the netting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172200" y="838200"/>
            <a:ext cx="25908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Jar-3</a:t>
            </a:r>
          </a:p>
          <a:p>
            <a:r>
              <a:rPr lang="en-US" sz="2000" b="1" dirty="0">
                <a:solidFill>
                  <a:srgbClr val="008000"/>
                </a:solidFill>
              </a:rPr>
              <a:t>Sealed No maggots developed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304800"/>
            <a:ext cx="609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Francesco </a:t>
            </a:r>
            <a:r>
              <a:rPr lang="en-US" sz="28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Redi</a:t>
            </a:r>
            <a:r>
              <a:rPr 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/ Opposed SG</a:t>
            </a:r>
            <a:endParaRPr lang="en-US" sz="2800" dirty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5943600" y="2590800"/>
          <a:ext cx="533400" cy="621065"/>
        </p:xfrm>
        <a:graphic>
          <a:graphicData uri="http://schemas.openxmlformats.org/presentationml/2006/ole">
            <p:oleObj spid="_x0000_s21506" name="Clip" r:id="rId6" imgW="4532760" imgH="3363120" progId="">
              <p:embed/>
            </p:oleObj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7086600" y="2362200"/>
          <a:ext cx="533400" cy="620713"/>
        </p:xfrm>
        <a:graphic>
          <a:graphicData uri="http://schemas.openxmlformats.org/presentationml/2006/ole">
            <p:oleObj spid="_x0000_s21507" name="Clip" r:id="rId7" imgW="4532760" imgH="3363120" progId="">
              <p:embed/>
            </p:oleObj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7239000" y="381000"/>
          <a:ext cx="533400" cy="620713"/>
        </p:xfrm>
        <a:graphic>
          <a:graphicData uri="http://schemas.openxmlformats.org/presentationml/2006/ole">
            <p:oleObj spid="_x0000_s21508" name="Clip" r:id="rId8" imgW="4532760" imgH="33631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Louis Pasteur / Opposed SG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57200" y="1295401"/>
            <a:ext cx="4572000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230EA2"/>
                </a:solidFill>
              </a:rPr>
              <a:t>Pasteur's Problem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8000"/>
                </a:solidFill>
              </a:rPr>
              <a:t>Where do the microbes come from to cause broth to decay. Hypothesis: Microbes come from cells of organisms on dust particles in the air; not the air itself.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8000"/>
                </a:solidFill>
              </a:rPr>
              <a:t>Pasteur put broth into several special S-shaped flasks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8000"/>
                </a:solidFill>
              </a:rPr>
              <a:t>Each flask was boiled and placed at various </a:t>
            </a:r>
            <a:r>
              <a:rPr lang="en-US" sz="2400" b="1" dirty="0" smtClean="0">
                <a:solidFill>
                  <a:srgbClr val="008000"/>
                </a:solidFill>
              </a:rPr>
              <a:t>locations</a:t>
            </a:r>
          </a:p>
          <a:p>
            <a:pPr>
              <a:spcBef>
                <a:spcPct val="50000"/>
              </a:spcBef>
            </a:pPr>
            <a:endParaRPr lang="en-US" sz="2400" b="1" dirty="0" smtClean="0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endParaRPr lang="en-US" b="1" dirty="0" smtClean="0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endParaRPr lang="en-US" b="1" dirty="0" smtClean="0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endParaRPr lang="en-US" b="1" dirty="0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23556" name="Picture 4" descr="pasteur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676400"/>
            <a:ext cx="33528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66"/>
                </a:solidFill>
                <a:latin typeface="Arial Black" pitchFamily="34" charset="0"/>
              </a:rPr>
              <a:t>Louis Pasteur (1822-1895)</a:t>
            </a:r>
            <a:r>
              <a:rPr lang="en-US" dirty="0" smtClean="0">
                <a:solidFill>
                  <a:srgbClr val="00B050"/>
                </a:solidFill>
                <a:latin typeface="Arial Black" pitchFamily="34" charset="0"/>
              </a:rPr>
              <a:t> </a:t>
            </a:r>
            <a:endParaRPr lang="en-US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038600" y="1066800"/>
            <a:ext cx="4648200" cy="5562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1800" b="1" dirty="0" smtClean="0">
                <a:solidFill>
                  <a:srgbClr val="008000"/>
                </a:solidFill>
              </a:rPr>
              <a:t>He is rightly called as founder of Microbiology</a:t>
            </a:r>
            <a:r>
              <a:rPr lang="en-US" sz="1800" b="1" dirty="0" smtClean="0">
                <a:solidFill>
                  <a:srgbClr val="FF0000"/>
                </a:solidFill>
              </a:rPr>
              <a:t>.</a:t>
            </a:r>
          </a:p>
          <a:p>
            <a:pPr algn="just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In 1860-61, he disproved strong evidence to disapprove the theory of spontaneous generation.</a:t>
            </a:r>
          </a:p>
          <a:p>
            <a:pPr algn="just">
              <a:buNone/>
            </a:pPr>
            <a:r>
              <a:rPr lang="en-US" sz="1800" b="1" dirty="0" smtClean="0">
                <a:solidFill>
                  <a:srgbClr val="008000"/>
                </a:solidFill>
              </a:rPr>
              <a:t>In 1860-64, he gave experimental evidence that fermentation and putrefaction are effects of microbial growth</a:t>
            </a:r>
          </a:p>
          <a:p>
            <a:pPr algn="just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In 1863-65 he developed the process known as pasteurization</a:t>
            </a:r>
          </a:p>
          <a:p>
            <a:pPr algn="just"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In 1865, Pasteur successes in demonstrating that silk worm disease was caused by protozoa.</a:t>
            </a:r>
          </a:p>
          <a:p>
            <a:pPr algn="just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In1880, he proved the chicken cholera and developed vaccine. He also developed Anthrax vaccine (1881)and rabies vaccine(1885).</a:t>
            </a:r>
          </a:p>
          <a:p>
            <a:pPr algn="just">
              <a:buNone/>
            </a:pPr>
            <a:r>
              <a:rPr lang="en-US" sz="1800" b="1" dirty="0" smtClean="0">
                <a:solidFill>
                  <a:srgbClr val="230EA2"/>
                </a:solidFill>
              </a:rPr>
              <a:t>Pasteur died in Paris on September 28,1895.His body lies in Pasteur Institute of Paris</a:t>
            </a:r>
          </a:p>
          <a:p>
            <a:pPr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47800"/>
            <a:ext cx="289060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638800" y="1524000"/>
            <a:ext cx="3048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00B050"/>
              </a:solidFill>
              <a:latin typeface="Arial Black" pitchFamily="34" charset="0"/>
            </a:endParaRPr>
          </a:p>
          <a:p>
            <a:endParaRPr lang="en-US" dirty="0" smtClean="0">
              <a:solidFill>
                <a:srgbClr val="00B050"/>
              </a:solidFill>
              <a:latin typeface="Arial Black" pitchFamily="34" charset="0"/>
            </a:endParaRPr>
          </a:p>
          <a:p>
            <a:endParaRPr lang="en-US" dirty="0" smtClean="0">
              <a:solidFill>
                <a:srgbClr val="00B050"/>
              </a:solidFill>
              <a:latin typeface="Arial Black" pitchFamily="34" charset="0"/>
            </a:endParaRPr>
          </a:p>
          <a:p>
            <a:endParaRPr lang="en-US" dirty="0" smtClean="0">
              <a:solidFill>
                <a:srgbClr val="00B050"/>
              </a:solidFill>
              <a:latin typeface="Arial Black" pitchFamily="34" charset="0"/>
            </a:endParaRPr>
          </a:p>
          <a:p>
            <a:endParaRPr lang="en-US" dirty="0" smtClean="0">
              <a:solidFill>
                <a:srgbClr val="00B050"/>
              </a:solidFill>
              <a:latin typeface="Arial Black" pitchFamily="34" charset="0"/>
            </a:endParaRPr>
          </a:p>
          <a:p>
            <a:endParaRPr lang="en-US" dirty="0" smtClean="0">
              <a:solidFill>
                <a:srgbClr val="00B050"/>
              </a:solidFill>
              <a:latin typeface="Arial Black" pitchFamily="34" charset="0"/>
            </a:endParaRPr>
          </a:p>
          <a:p>
            <a:endParaRPr lang="en-US" dirty="0" smtClean="0">
              <a:solidFill>
                <a:srgbClr val="00B050"/>
              </a:solidFill>
              <a:latin typeface="Arial Black" pitchFamily="34" charset="0"/>
            </a:endParaRPr>
          </a:p>
          <a:p>
            <a:endParaRPr lang="en-US" dirty="0" smtClean="0">
              <a:solidFill>
                <a:srgbClr val="00B050"/>
              </a:solidFill>
              <a:latin typeface="Arial Black" pitchFamily="34" charset="0"/>
            </a:endParaRPr>
          </a:p>
          <a:p>
            <a:endParaRPr lang="en-US" dirty="0" smtClean="0">
              <a:solidFill>
                <a:srgbClr val="00B050"/>
              </a:solidFill>
              <a:latin typeface="Arial Black" pitchFamily="34" charset="0"/>
            </a:endParaRPr>
          </a:p>
          <a:p>
            <a:endParaRPr lang="en-US" dirty="0" smtClean="0">
              <a:solidFill>
                <a:srgbClr val="00B050"/>
              </a:solidFill>
              <a:latin typeface="Arial Black" pitchFamily="34" charset="0"/>
            </a:endParaRPr>
          </a:p>
          <a:p>
            <a:endParaRPr lang="en-US" dirty="0" smtClean="0">
              <a:solidFill>
                <a:srgbClr val="00B050"/>
              </a:solidFill>
              <a:latin typeface="Arial Black" pitchFamily="34" charset="0"/>
            </a:endParaRPr>
          </a:p>
          <a:p>
            <a:endParaRPr lang="en-US" dirty="0" smtClean="0">
              <a:solidFill>
                <a:srgbClr val="00B050"/>
              </a:solidFill>
              <a:latin typeface="Arial Black" pitchFamily="34" charset="0"/>
            </a:endParaRPr>
          </a:p>
          <a:p>
            <a:endParaRPr lang="en-US" dirty="0" smtClean="0">
              <a:solidFill>
                <a:srgbClr val="00B05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00B050"/>
                </a:solidFill>
                <a:latin typeface="Arial Black" pitchFamily="34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924800" cy="868362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Arial Black" pitchFamily="34" charset="0"/>
              </a:rPr>
              <a:t>	</a:t>
            </a:r>
            <a:r>
              <a:rPr lang="en-US" sz="3100" b="1" dirty="0" smtClean="0">
                <a:solidFill>
                  <a:srgbClr val="FF0066"/>
                </a:solidFill>
                <a:latin typeface="Arial Black" pitchFamily="34" charset="0"/>
              </a:rPr>
              <a:t>The Germ Theory of Disease</a:t>
            </a:r>
            <a:endParaRPr lang="en-US" sz="3100" dirty="0">
              <a:solidFill>
                <a:srgbClr val="FF0066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5410200" cy="579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latin typeface="Arial Black" pitchFamily="34" charset="0"/>
                <a:hlinkClick r:id="rId2"/>
              </a:rPr>
              <a:t>John Tyndall </a:t>
            </a:r>
            <a:endParaRPr lang="en-US" dirty="0" smtClean="0">
              <a:latin typeface="Arial Black" pitchFamily="34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19" descr="JohnTyndall(1820-1893),Engrav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91200" y="838200"/>
            <a:ext cx="3124200" cy="2971800"/>
          </a:xfrm>
          <a:prstGeom prst="rect">
            <a:avLst/>
          </a:prstGeom>
          <a:noFill/>
        </p:spPr>
      </p:pic>
      <p:pic>
        <p:nvPicPr>
          <p:cNvPr id="5" name="Picture 15" descr="endosporeStainBacillusCropPo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91200" y="3810000"/>
            <a:ext cx="3352800" cy="304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600" y="1447800"/>
            <a:ext cx="5562600" cy="5299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b="1" dirty="0" smtClean="0">
                <a:solidFill>
                  <a:srgbClr val="00B050"/>
                </a:solidFill>
                <a:latin typeface="Arial Black" pitchFamily="34" charset="0"/>
              </a:rPr>
              <a:t> Discovered </a:t>
            </a:r>
            <a:r>
              <a:rPr lang="en-US" b="1" dirty="0">
                <a:solidFill>
                  <a:srgbClr val="00B050"/>
                </a:solidFill>
                <a:latin typeface="Arial Black" pitchFamily="34" charset="0"/>
              </a:rPr>
              <a:t>that </a:t>
            </a:r>
            <a:r>
              <a:rPr lang="en-US" b="1" dirty="0" smtClean="0">
                <a:solidFill>
                  <a:srgbClr val="00B050"/>
                </a:solidFill>
                <a:latin typeface="Arial Black" pitchFamily="34" charset="0"/>
              </a:rPr>
              <a:t>some </a:t>
            </a:r>
            <a:r>
              <a:rPr lang="en-US" b="1" dirty="0">
                <a:solidFill>
                  <a:srgbClr val="00B050"/>
                </a:solidFill>
                <a:latin typeface="Arial Black" pitchFamily="34" charset="0"/>
              </a:rPr>
              <a:t>bacteria existed </a:t>
            </a:r>
            <a:r>
              <a:rPr lang="en-US" b="1" dirty="0" smtClean="0">
                <a:solidFill>
                  <a:srgbClr val="00B050"/>
                </a:solidFill>
                <a:latin typeface="Arial Black" pitchFamily="34" charset="0"/>
              </a:rPr>
              <a:t>        	in </a:t>
            </a:r>
            <a:r>
              <a:rPr lang="en-US" b="1" dirty="0">
                <a:solidFill>
                  <a:srgbClr val="00B050"/>
                </a:solidFill>
                <a:latin typeface="Arial Black" pitchFamily="34" charset="0"/>
              </a:rPr>
              <a:t>two forms: 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b="1" dirty="0" smtClean="0">
                <a:solidFill>
                  <a:srgbClr val="FF3399"/>
                </a:solidFill>
                <a:latin typeface="Arial Black" pitchFamily="34" charset="0"/>
              </a:rPr>
              <a:t>1</a:t>
            </a:r>
            <a:r>
              <a:rPr lang="en-US" b="1" dirty="0">
                <a:solidFill>
                  <a:srgbClr val="FF3399"/>
                </a:solidFill>
                <a:latin typeface="Arial Black" pitchFamily="34" charset="0"/>
              </a:rPr>
              <a:t>. heat-stable form (</a:t>
            </a:r>
            <a:r>
              <a:rPr lang="en-US" b="1" dirty="0" err="1">
                <a:solidFill>
                  <a:srgbClr val="FF3399"/>
                </a:solidFill>
                <a:latin typeface="Arial Black" pitchFamily="34" charset="0"/>
              </a:rPr>
              <a:t>endospore</a:t>
            </a:r>
            <a:r>
              <a:rPr lang="en-US" b="1" dirty="0">
                <a:solidFill>
                  <a:srgbClr val="FF3399"/>
                </a:solidFill>
                <a:latin typeface="Arial Black" pitchFamily="34" charset="0"/>
              </a:rPr>
              <a:t>) 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b="1" dirty="0" smtClean="0">
                <a:solidFill>
                  <a:srgbClr val="FF3399"/>
                </a:solidFill>
                <a:latin typeface="Arial Black" pitchFamily="34" charset="0"/>
              </a:rPr>
              <a:t>2</a:t>
            </a:r>
            <a:r>
              <a:rPr lang="en-US" b="1" dirty="0">
                <a:solidFill>
                  <a:srgbClr val="FF3399"/>
                </a:solidFill>
                <a:latin typeface="Arial Black" pitchFamily="34" charset="0"/>
              </a:rPr>
              <a:t>. heat-sensitive form (vegetative cell)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b="1" dirty="0">
              <a:solidFill>
                <a:srgbClr val="00B050"/>
              </a:solidFill>
              <a:latin typeface="Arial Black" pitchFamily="34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b="1" dirty="0" smtClean="0">
                <a:solidFill>
                  <a:srgbClr val="00B050"/>
                </a:solidFill>
                <a:latin typeface="Arial Black" pitchFamily="34" charset="0"/>
              </a:rPr>
              <a:t> Need </a:t>
            </a:r>
            <a:r>
              <a:rPr lang="en-US" b="1" dirty="0">
                <a:solidFill>
                  <a:srgbClr val="00B050"/>
                </a:solidFill>
                <a:latin typeface="Arial Black" pitchFamily="34" charset="0"/>
              </a:rPr>
              <a:t>prolonged or intermittent heating </a:t>
            </a:r>
            <a:r>
              <a:rPr lang="en-US" b="1" dirty="0" smtClean="0">
                <a:solidFill>
                  <a:srgbClr val="00B050"/>
                </a:solidFill>
                <a:latin typeface="Arial Black" pitchFamily="34" charset="0"/>
              </a:rPr>
              <a:t>to </a:t>
            </a:r>
            <a:r>
              <a:rPr lang="en-US" b="1" dirty="0">
                <a:solidFill>
                  <a:srgbClr val="00B050"/>
                </a:solidFill>
                <a:latin typeface="Arial Black" pitchFamily="34" charset="0"/>
              </a:rPr>
              <a:t>destroy the heat-stable </a:t>
            </a:r>
            <a:r>
              <a:rPr lang="en-US" b="1" dirty="0" err="1" smtClean="0">
                <a:solidFill>
                  <a:srgbClr val="00B050"/>
                </a:solidFill>
                <a:latin typeface="Arial Black" pitchFamily="34" charset="0"/>
                <a:hlinkClick r:id="rId5"/>
              </a:rPr>
              <a:t>endospores</a:t>
            </a:r>
            <a:endParaRPr lang="en-US" b="1" dirty="0" smtClean="0">
              <a:solidFill>
                <a:srgbClr val="00B050"/>
              </a:solidFill>
              <a:latin typeface="Arial Black" pitchFamily="34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n-US" b="1" dirty="0">
              <a:solidFill>
                <a:srgbClr val="00B050"/>
              </a:solidFill>
              <a:latin typeface="Arial Black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b="1" dirty="0" smtClean="0">
                <a:solidFill>
                  <a:srgbClr val="FF3399"/>
                </a:solidFill>
                <a:latin typeface="Arial Black" pitchFamily="34" charset="0"/>
              </a:rPr>
              <a:t> His </a:t>
            </a:r>
            <a:r>
              <a:rPr lang="en-US" b="1" dirty="0">
                <a:solidFill>
                  <a:srgbClr val="FF3399"/>
                </a:solidFill>
                <a:latin typeface="Arial Black" pitchFamily="34" charset="0"/>
              </a:rPr>
              <a:t>research resulted in a method of sterilizing  liquid by heating it to boiling point on successive days,  referred to as </a:t>
            </a:r>
            <a:r>
              <a:rPr lang="en-US" b="1" dirty="0" err="1">
                <a:solidFill>
                  <a:srgbClr val="FF3399"/>
                </a:solidFill>
                <a:latin typeface="Arial Black" pitchFamily="34" charset="0"/>
              </a:rPr>
              <a:t>Tyndallization</a:t>
            </a:r>
            <a:r>
              <a:rPr lang="en-US" b="1" dirty="0">
                <a:solidFill>
                  <a:srgbClr val="FF3399"/>
                </a:solidFill>
                <a:latin typeface="Arial Black" pitchFamily="34" charset="0"/>
              </a:rPr>
              <a:t>.</a:t>
            </a:r>
          </a:p>
          <a:p>
            <a:pPr algn="just">
              <a:buFont typeface="Wingdings" pitchFamily="2" charset="2"/>
              <a:buChar char="v"/>
              <a:defRPr/>
            </a:pPr>
            <a:endParaRPr lang="en-US" b="1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en-US" b="1" dirty="0" smtClean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 Black" pitchFamily="34" charset="0"/>
              </a:rPr>
              <a:t>Tyndallization</a:t>
            </a:r>
            <a:r>
              <a:rPr lang="en-US" b="1" dirty="0" smtClean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Arial Black" pitchFamily="34" charset="0"/>
              </a:rPr>
              <a:t>is useful for sterilization of growth media in science classes and other situations where autoclaves not available for pressure sterilization.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0" y="990600"/>
            <a:ext cx="3962400" cy="52578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CC0066"/>
                </a:solidFill>
              </a:rPr>
              <a:t>Although </a:t>
            </a:r>
            <a:r>
              <a:rPr lang="en-US" sz="2800" b="1" dirty="0">
                <a:solidFill>
                  <a:srgbClr val="CC0066"/>
                </a:solidFill>
              </a:rPr>
              <a:t>the microscope was invented in the 1600’s, it took 200 years for scientists to discover its use in isolating and identifying specific microbes for a </a:t>
            </a:r>
            <a:r>
              <a:rPr lang="en-US" sz="2800" b="1" dirty="0" smtClean="0">
                <a:solidFill>
                  <a:srgbClr val="CC0066"/>
                </a:solidFill>
              </a:rPr>
              <a:t>particular disease</a:t>
            </a:r>
            <a:r>
              <a:rPr lang="en-US" sz="3200" dirty="0" smtClean="0">
                <a:solidFill>
                  <a:srgbClr val="CC0066"/>
                </a:solidFill>
              </a:rPr>
              <a:t>.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/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008000"/>
                </a:solidFill>
              </a:rPr>
              <a:t>1 in 7 People Died from TB</a:t>
            </a:r>
            <a:r>
              <a:rPr lang="en-US" sz="3200" b="1" dirty="0" smtClean="0">
                <a:solidFill>
                  <a:srgbClr val="FF0000"/>
                </a:solidFill>
              </a:rPr>
              <a:t/>
            </a:r>
            <a:br>
              <a:rPr lang="en-US" sz="3200" b="1" dirty="0" smtClean="0">
                <a:solidFill>
                  <a:srgbClr val="FF0000"/>
                </a:solidFill>
              </a:rPr>
            </a:br>
            <a:endParaRPr lang="en-US" sz="3200" dirty="0">
              <a:solidFill>
                <a:srgbClr val="CC0066"/>
              </a:solidFill>
            </a:endParaRPr>
          </a:p>
        </p:txBody>
      </p:sp>
      <p:pic>
        <p:nvPicPr>
          <p:cNvPr id="26627" name="Picture 3" descr="rk_6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143000"/>
            <a:ext cx="4048125" cy="5029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371600" y="304800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3399"/>
                </a:solidFill>
                <a:latin typeface="Arial Black" pitchFamily="34" charset="0"/>
              </a:rPr>
              <a:t>Robert Koch </a:t>
            </a:r>
            <a:r>
              <a:rPr lang="en-US" sz="3600" b="1" dirty="0" smtClean="0">
                <a:solidFill>
                  <a:srgbClr val="008000"/>
                </a:solidFill>
                <a:latin typeface="Arial Black" pitchFamily="34" charset="0"/>
              </a:rPr>
              <a:t>(1843-1910)</a:t>
            </a:r>
            <a:endParaRPr lang="en-US" sz="36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649</Words>
  <Application>Microsoft Office PowerPoint</Application>
  <PresentationFormat>On-screen Show (4:3)</PresentationFormat>
  <Paragraphs>130</Paragraphs>
  <Slides>20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Clip</vt:lpstr>
      <vt:lpstr>Antony van Leeuwenhoek (1632-1723) The Father of Microbiology</vt:lpstr>
      <vt:lpstr>Hans and Zacharias Jansen</vt:lpstr>
      <vt:lpstr>The Controversy Over Spontaneous Generation  John Needham  &amp; Lazzaro Spallanzani </vt:lpstr>
      <vt:lpstr>Francesco Redi / Opposed SG</vt:lpstr>
      <vt:lpstr>Slide 5</vt:lpstr>
      <vt:lpstr>Louis Pasteur / Opposed SG</vt:lpstr>
      <vt:lpstr>Louis Pasteur (1822-1895) </vt:lpstr>
      <vt:lpstr> The Germ Theory of Disease</vt:lpstr>
      <vt:lpstr>Although the microscope was invented in the 1600’s, it took 200 years for scientists to discover its use in isolating and identifying specific microbes for a particular disease.   1 in 7 People Died from TB </vt:lpstr>
      <vt:lpstr>ROBERT  KOCH  Credited with demonstrating the first direct link between a single microbe and a single disease – Tuberculosis. </vt:lpstr>
      <vt:lpstr>  Germ Theory of Disease  </vt:lpstr>
      <vt:lpstr>Germ Theory of Disease Koch’s Postulates </vt:lpstr>
      <vt:lpstr>Koch’s Postulates</vt:lpstr>
      <vt:lpstr>Paul Ehrlich(1854-1915) </vt:lpstr>
      <vt:lpstr>Ernst Ruska</vt:lpstr>
      <vt:lpstr>WINOGRADSKY AND BEIJERINCK</vt:lpstr>
      <vt:lpstr>Ferdinand Cohn</vt:lpstr>
      <vt:lpstr>Joseph Lister</vt:lpstr>
      <vt:lpstr>EDWARD JENNER (1749-1823) FATHER OF VACCINATION</vt:lpstr>
      <vt:lpstr>Alexander Fleming (1881-1955)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prasad</dc:creator>
  <cp:lastModifiedBy>user</cp:lastModifiedBy>
  <cp:revision>129</cp:revision>
  <dcterms:created xsi:type="dcterms:W3CDTF">2012-08-23T16:56:34Z</dcterms:created>
  <dcterms:modified xsi:type="dcterms:W3CDTF">2018-06-24T08:27:21Z</dcterms:modified>
</cp:coreProperties>
</file>