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2"/>
  </p:notesMasterIdLst>
  <p:sldIdLst>
    <p:sldId id="256" r:id="rId2"/>
    <p:sldId id="298" r:id="rId3"/>
    <p:sldId id="302" r:id="rId4"/>
    <p:sldId id="308" r:id="rId5"/>
    <p:sldId id="305" r:id="rId6"/>
    <p:sldId id="306" r:id="rId7"/>
    <p:sldId id="299" r:id="rId8"/>
    <p:sldId id="301" r:id="rId9"/>
    <p:sldId id="300" r:id="rId10"/>
    <p:sldId id="29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1ABA"/>
    <a:srgbClr val="339933"/>
    <a:srgbClr val="FF00FF"/>
    <a:srgbClr val="A32D41"/>
    <a:srgbClr val="FF0066"/>
    <a:srgbClr val="009900"/>
    <a:srgbClr val="0033CC"/>
    <a:srgbClr val="00FF00"/>
    <a:srgbClr val="10C021"/>
    <a:srgbClr val="049C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C49B82-9616-46D5-9506-14DC19888ECF}" type="datetimeFigureOut">
              <a:rPr lang="en-US" smtClean="0"/>
              <a:pPr/>
              <a:t>4/29/2020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39584-ED63-42BB-AD17-107CA18305D3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4/29/2020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4/29/2020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4/29/2020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4/29/2020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4/29/2020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4/29/2020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4/29/2020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4/29/2020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4/29/2020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4/29/2020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4/29/2020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5F930-257C-49AE-87C8-C60CFC1C0F44}" type="datetimeFigureOut">
              <a:rPr lang="en-US" smtClean="0"/>
              <a:pPr/>
              <a:t>4/29/2020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57166"/>
            <a:ext cx="9144000" cy="642942"/>
          </a:xfrm>
        </p:spPr>
        <p:txBody>
          <a:bodyPr>
            <a:noAutofit/>
          </a:bodyPr>
          <a:lstStyle/>
          <a:p>
            <a:r>
              <a:rPr lang="en-IN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A.S.D.GOVERNMENT DEGREE COLLEGE FOR WOMEN (AUTONOMOUS) KAKINADA</a:t>
            </a:r>
            <a:endParaRPr lang="en-IN" sz="3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1357298"/>
            <a:ext cx="8001056" cy="428628"/>
          </a:xfrm>
        </p:spPr>
        <p:txBody>
          <a:bodyPr>
            <a:normAutofit fontScale="25000" lnSpcReduction="20000"/>
          </a:bodyPr>
          <a:lstStyle/>
          <a:p>
            <a:r>
              <a:rPr lang="en-IN" sz="1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DEPARTMENT OF MICROBIOLOGY</a:t>
            </a:r>
          </a:p>
          <a:p>
            <a:endParaRPr lang="en-IN" sz="9000" b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sz="9000" b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sz="9000" b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 smtClean="0">
              <a:solidFill>
                <a:srgbClr val="008000"/>
              </a:solidFill>
            </a:endParaRPr>
          </a:p>
          <a:p>
            <a:endParaRPr lang="en-IN" b="1" dirty="0" smtClean="0">
              <a:solidFill>
                <a:srgbClr val="008000"/>
              </a:solidFill>
            </a:endParaRPr>
          </a:p>
          <a:p>
            <a:endParaRPr lang="en-IN" dirty="0"/>
          </a:p>
        </p:txBody>
      </p:sp>
      <p:sp>
        <p:nvSpPr>
          <p:cNvPr id="9" name="Rectangle 8"/>
          <p:cNvSpPr/>
          <p:nvPr/>
        </p:nvSpPr>
        <p:spPr>
          <a:xfrm>
            <a:off x="500034" y="2285991"/>
            <a:ext cx="80010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4400" b="1" dirty="0" smtClean="0">
                <a:solidFill>
                  <a:srgbClr val="10C021"/>
                </a:solidFill>
                <a:latin typeface="Monotype Corsiva" pitchFamily="66" charset="0"/>
                <a:cs typeface="Times New Roman" pitchFamily="18" charset="0"/>
              </a:rPr>
              <a:t>Labelled Antibody Techniques</a:t>
            </a:r>
          </a:p>
          <a:p>
            <a:pPr algn="ctr"/>
            <a:r>
              <a:rPr lang="en-IN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II BSc CBMB SEM IV</a:t>
            </a:r>
          </a:p>
          <a:p>
            <a:pPr algn="ctr">
              <a:lnSpc>
                <a:spcPct val="150000"/>
              </a:lnSpc>
              <a:defRPr/>
            </a:pPr>
            <a:endParaRPr lang="en-US" sz="2000" b="1" dirty="0" smtClean="0">
              <a:solidFill>
                <a:srgbClr val="66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sz="2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BY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2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  Dr. K. </a:t>
            </a:r>
            <a:r>
              <a:rPr lang="en-US" sz="2000" b="1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Aruna</a:t>
            </a:r>
            <a:endParaRPr lang="en-US" sz="2000" b="1" dirty="0" smtClean="0"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sz="2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       Lecturer in Microbiology</a:t>
            </a:r>
          </a:p>
          <a:p>
            <a:pPr algn="ctr"/>
            <a:endParaRPr lang="en-IN" sz="2800" b="1" dirty="0" smtClean="0">
              <a:solidFill>
                <a:srgbClr val="CC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IN" sz="28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142852"/>
            <a:ext cx="1500198" cy="428628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pic>
        <p:nvPicPr>
          <p:cNvPr id="5" name="Picture 2" descr="C:\Users\user\Desktop\thankyo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3143248"/>
            <a:ext cx="3500462" cy="1582327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n-IN" b="1" dirty="0" smtClean="0">
                <a:solidFill>
                  <a:srgbClr val="E61ABA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IN" b="1" dirty="0">
              <a:solidFill>
                <a:srgbClr val="E61AB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85789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Antibody labeling: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ttachment of a specific tag to an </a:t>
            </a:r>
            <a:r>
              <a:rPr lang="en-US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antibody</a:t>
            </a:r>
            <a:r>
              <a:rPr lang="en-US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to aid in detection or isolation/purification of a protein, is an important </a:t>
            </a:r>
            <a:r>
              <a:rPr lang="en-US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technique</a:t>
            </a:r>
            <a:r>
              <a:rPr lang="en-US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Labeled antibodies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are essential for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immuno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-based assays such as Western blots, ELISAs,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immuno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fluorescence (IF), flow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cytometry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immunohistochemistry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(IHC).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Molecules (</a:t>
            </a:r>
            <a:r>
              <a:rPr lang="en-IN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lables</a:t>
            </a:r>
            <a:r>
              <a:rPr lang="en-I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)such as dyes or enzymes are conjugated (attached) to the </a:t>
            </a:r>
            <a:r>
              <a:rPr lang="en-IN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Fc</a:t>
            </a:r>
            <a:r>
              <a:rPr lang="en-I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portion of the antibody.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These labels has a ability to bind to antigen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first sensitive and reliable drug and hormone assay used antibodies labelled with radioisotope, called radioimmunoassay(RIA</a:t>
            </a:r>
            <a:r>
              <a:rPr lang="en-I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Immunofluorescence</a:t>
            </a:r>
            <a:r>
              <a:rPr lang="en-I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 ELISA</a:t>
            </a:r>
            <a:endParaRPr lang="en-IN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dirty="0" smtClean="0"/>
              <a:t> 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n-IN" sz="2800" b="1" dirty="0" smtClean="0">
                <a:solidFill>
                  <a:srgbClr val="A32D41"/>
                </a:solidFill>
                <a:latin typeface="Times New Roman" pitchFamily="18" charset="0"/>
                <a:cs typeface="Times New Roman" pitchFamily="18" charset="0"/>
              </a:rPr>
              <a:t>Fluorescent –antibody Technique(</a:t>
            </a:r>
            <a:r>
              <a:rPr lang="en-IN" sz="2800" b="1" dirty="0" err="1" smtClean="0">
                <a:solidFill>
                  <a:srgbClr val="A32D41"/>
                </a:solidFill>
                <a:latin typeface="Times New Roman" pitchFamily="18" charset="0"/>
                <a:cs typeface="Times New Roman" pitchFamily="18" charset="0"/>
              </a:rPr>
              <a:t>Immunofluorescence</a:t>
            </a:r>
            <a:r>
              <a:rPr lang="en-IN" sz="2800" b="1" dirty="0" smtClean="0">
                <a:solidFill>
                  <a:srgbClr val="A32D4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IN" sz="2800" b="1" dirty="0">
              <a:solidFill>
                <a:srgbClr val="A32D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472518" cy="50546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FF00FF"/>
                </a:solidFill>
              </a:rPr>
              <a:t>Fluorescence </a:t>
            </a:r>
            <a:r>
              <a:rPr lang="en-US" sz="2000" dirty="0" smtClean="0">
                <a:solidFill>
                  <a:srgbClr val="FF00FF"/>
                </a:solidFill>
              </a:rPr>
              <a:t>is the property of certain molecules to absorb light at one wave length and emit at longer eave length when it is illuminated by light of a different </a:t>
            </a:r>
            <a:r>
              <a:rPr lang="en-US" sz="2000" dirty="0" smtClean="0">
                <a:solidFill>
                  <a:srgbClr val="FF00FF"/>
                </a:solidFill>
              </a:rPr>
              <a:t>wavelength</a:t>
            </a:r>
            <a:endParaRPr lang="en-IN" sz="2000" b="1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IN" sz="20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is used to identify the unknown antigen</a:t>
            </a:r>
          </a:p>
          <a:p>
            <a:r>
              <a:rPr lang="en-IN" sz="2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Fluorescenin</a:t>
            </a:r>
            <a:r>
              <a:rPr lang="en-IN" sz="2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isothiocynate</a:t>
            </a:r>
            <a:r>
              <a:rPr lang="en-IN" sz="2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sz="2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rhodamine</a:t>
            </a:r>
            <a:r>
              <a:rPr lang="en-IN" sz="2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isothiocyanate</a:t>
            </a:r>
            <a:endParaRPr lang="en-IN" sz="20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This technique may be direct or Indirect </a:t>
            </a:r>
          </a:p>
          <a:p>
            <a:pPr>
              <a:buNone/>
            </a:pPr>
            <a:r>
              <a:rPr lang="en-IN" sz="2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Direct Method:</a:t>
            </a:r>
          </a:p>
          <a:p>
            <a:pPr>
              <a:buNone/>
            </a:pPr>
            <a:r>
              <a:rPr lang="en-IN" sz="20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Labelled antibodies are treated with antigen and observed under fluorescent microscope. </a:t>
            </a:r>
          </a:p>
          <a:p>
            <a:pPr>
              <a:buNone/>
            </a:pPr>
            <a:r>
              <a:rPr lang="en-IN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Only dye labelled antibodies attaches antigen or microorganisms become visible .</a:t>
            </a:r>
          </a:p>
          <a:p>
            <a:pPr>
              <a:buNone/>
            </a:pPr>
            <a:r>
              <a:rPr lang="en-IN" sz="2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Indirect Method:</a:t>
            </a:r>
          </a:p>
          <a:p>
            <a:pPr>
              <a:buNone/>
            </a:pPr>
            <a:r>
              <a:rPr lang="en-IN" sz="2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The initially applied antibody is not labelled with the dye , second labelled antibody is applied which binds to unlabelled antibody –antigen .</a:t>
            </a:r>
          </a:p>
          <a:p>
            <a:pPr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 smtClean="0">
                <a:solidFill>
                  <a:srgbClr val="E61ABA"/>
                </a:solidFill>
                <a:latin typeface="Times New Roman" pitchFamily="18" charset="0"/>
                <a:cs typeface="Times New Roman" pitchFamily="18" charset="0"/>
              </a:rPr>
              <a:t>Immunofluorescence</a:t>
            </a:r>
            <a:endParaRPr lang="en-IN" dirty="0">
              <a:solidFill>
                <a:srgbClr val="E61ABA"/>
              </a:solidFill>
            </a:endParaRPr>
          </a:p>
        </p:txBody>
      </p:sp>
      <p:pic>
        <p:nvPicPr>
          <p:cNvPr id="4" name="Picture 2" descr="C:\Users\user\Desktop\Immunofluorescenc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571612"/>
            <a:ext cx="6191250" cy="3238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 fontScale="90000"/>
          </a:bodyPr>
          <a:lstStyle/>
          <a:p>
            <a:r>
              <a:rPr lang="en-I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Radioimmunoassay (RIA)</a:t>
            </a:r>
            <a:endParaRPr lang="en-I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686800" cy="54832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24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Radioimmunoassay (RIA) quantifies the amount of specific antigens in patient serum</a:t>
            </a:r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IN" sz="2400" dirty="0" smtClean="0">
                <a:solidFill>
                  <a:srgbClr val="E61ABA"/>
                </a:solidFill>
                <a:latin typeface="Times New Roman" pitchFamily="18" charset="0"/>
                <a:cs typeface="Times New Roman" pitchFamily="18" charset="0"/>
              </a:rPr>
              <a:t>This technique uses antigens labelled with radioisotopes, usually </a:t>
            </a:r>
            <a:r>
              <a:rPr lang="en-IN" sz="2400" baseline="30000" dirty="0" smtClean="0">
                <a:solidFill>
                  <a:srgbClr val="E61ABA"/>
                </a:solidFill>
                <a:latin typeface="Times New Roman" pitchFamily="18" charset="0"/>
                <a:cs typeface="Times New Roman" pitchFamily="18" charset="0"/>
              </a:rPr>
              <a:t>125</a:t>
            </a:r>
            <a:r>
              <a:rPr lang="en-IN" sz="2400" dirty="0" smtClean="0">
                <a:solidFill>
                  <a:srgbClr val="E61ABA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>
              <a:buNone/>
            </a:pPr>
            <a:r>
              <a:rPr lang="en-IN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Principle: </a:t>
            </a:r>
            <a:r>
              <a:rPr lang="en-IN" sz="24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Competitive binding between  labelled antigen  and unlabelled antigen to a high affinity antibody </a:t>
            </a:r>
          </a:p>
          <a:p>
            <a:pPr>
              <a:buNone/>
            </a:pPr>
            <a:r>
              <a:rPr lang="en-IN" sz="24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This technique was introduced in 1960 by </a:t>
            </a:r>
            <a:r>
              <a:rPr lang="en-IN" sz="24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Berson</a:t>
            </a:r>
            <a:r>
              <a:rPr lang="en-IN" sz="24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and Yalow as an assay for the concentration of insulin in Plasma</a:t>
            </a:r>
            <a:endParaRPr lang="en-IN" sz="24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Users\user\Desktop\dr.rosalyn.jpg"/>
          <p:cNvPicPr/>
          <p:nvPr/>
        </p:nvPicPr>
        <p:blipFill>
          <a:blip r:embed="rId2"/>
          <a:srcRect l="55733" t="8637" r="6327" b="18996"/>
          <a:stretch>
            <a:fillRect/>
          </a:stretch>
        </p:blipFill>
        <p:spPr bwMode="auto">
          <a:xfrm>
            <a:off x="2571736" y="3500438"/>
            <a:ext cx="2786082" cy="3214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n-I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Radioimmunoassay (RIA)</a:t>
            </a:r>
            <a:endParaRPr lang="en-IN" dirty="0"/>
          </a:p>
        </p:txBody>
      </p:sp>
      <p:pic>
        <p:nvPicPr>
          <p:cNvPr id="1026" name="Picture 2" descr="C:\Users\user\Desktop\Radioimmunoassay-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285860"/>
            <a:ext cx="3886818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785794"/>
          </a:xfrm>
        </p:spPr>
        <p:txBody>
          <a:bodyPr>
            <a:normAutofit/>
          </a:bodyPr>
          <a:lstStyle/>
          <a:p>
            <a:r>
              <a:rPr lang="en-I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ELISA</a:t>
            </a:r>
            <a:endParaRPr lang="en-I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C:\Users\user\Desktop\labeled-antibody-techniques-elisa-1-638.jpg"/>
          <p:cNvPicPr>
            <a:picLocks noGrp="1"/>
          </p:cNvPicPr>
          <p:nvPr>
            <p:ph idx="1"/>
          </p:nvPr>
        </p:nvPicPr>
        <p:blipFill>
          <a:blip r:embed="rId2"/>
          <a:srcRect l="7440" t="65050" r="7341" b="8702"/>
          <a:stretch>
            <a:fillRect/>
          </a:stretch>
        </p:blipFill>
        <p:spPr bwMode="auto">
          <a:xfrm>
            <a:off x="2071670" y="4500570"/>
            <a:ext cx="4572032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57158" y="642918"/>
            <a:ext cx="8643998" cy="336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Enzyme Linked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99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Immunosorbent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Assay(ELISA)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rgbClr val="0099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It is very sensitive, immunological technique used to access the presence and     quantification of specific (antigen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antibody ) in the given sample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rgbClr val="FF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 enzyme conjugated with an antibody reacts with colorless substrate to generate  a colored reaction product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rgbClr val="0099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 of Enzymes are used in ELISA are Alkaline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Phosphatase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Horseradish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Peroxidase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rgbClr val="FF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enzyme activity may be monitored directly by measuring the product formed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rgbClr val="0099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Indirect ELISA</a:t>
            </a:r>
            <a:r>
              <a:rPr lang="en-I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14357"/>
            <a:ext cx="8929718" cy="4357718"/>
          </a:xfrm>
        </p:spPr>
        <p:txBody>
          <a:bodyPr>
            <a:normAutofit fontScale="62500" lnSpcReduction="20000"/>
          </a:bodyPr>
          <a:lstStyle/>
          <a:p>
            <a:r>
              <a:rPr lang="en-IN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A number of variations of ELISA have been developed, allowing qualitative detection or quantitative measurement of </a:t>
            </a:r>
            <a: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either antigen or antibody</a:t>
            </a:r>
          </a:p>
          <a:p>
            <a:r>
              <a:rPr lang="en-IN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Indirect ELISA</a:t>
            </a:r>
          </a:p>
          <a:p>
            <a:r>
              <a:rPr lang="en-IN" sz="29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It detects the presence of </a:t>
            </a:r>
            <a:r>
              <a:rPr lang="en-IN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antibody in the sample</a:t>
            </a:r>
          </a:p>
          <a:p>
            <a:r>
              <a:rPr lang="en-IN" sz="29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The wells of Micro-ELISA plates are first fill with antigen which adsorb to the well surface</a:t>
            </a:r>
          </a:p>
          <a:p>
            <a:r>
              <a:rPr lang="en-IN" sz="29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Test antiserum is added to the wells and allow to incubate , if the antibody is homologous, they bind with adsorbing antigen</a:t>
            </a:r>
          </a:p>
          <a:p>
            <a:r>
              <a:rPr lang="en-IN" sz="29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Then wash and remove the free antibodies</a:t>
            </a:r>
          </a:p>
          <a:p>
            <a:r>
              <a:rPr lang="en-IN" sz="29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Labelled Antibodies are added which link to the Ag-</a:t>
            </a:r>
            <a:r>
              <a:rPr lang="en-IN" sz="29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IN" sz="29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complex </a:t>
            </a:r>
          </a:p>
          <a:p>
            <a:r>
              <a:rPr lang="en-IN" sz="29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After incubation wash the plate </a:t>
            </a:r>
          </a:p>
          <a:p>
            <a:r>
              <a:rPr lang="en-IN" sz="29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 substrate for enzyme is added </a:t>
            </a:r>
          </a:p>
          <a:p>
            <a:r>
              <a:rPr lang="en-IN" sz="29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 coloured product is measured by spectrophotometer</a:t>
            </a:r>
          </a:p>
          <a:p>
            <a:r>
              <a:rPr lang="en-IN" sz="29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Intensity  of the colour is directly proportional to the enzyme-linked antibody, which in turn, is proportional to the amount of antibody present in the test anti-serum. </a:t>
            </a:r>
          </a:p>
          <a:p>
            <a:pPr>
              <a:buNone/>
            </a:pPr>
            <a:endParaRPr lang="en-IN" sz="29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9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en-IN" dirty="0"/>
          </a:p>
        </p:txBody>
      </p:sp>
      <p:pic>
        <p:nvPicPr>
          <p:cNvPr id="5" name="Picture 4" descr="https://microbiologynotes.com/wp-content/uploads/2015/06/indrct.jpg"/>
          <p:cNvPicPr/>
          <p:nvPr/>
        </p:nvPicPr>
        <p:blipFill>
          <a:blip r:embed="rId2"/>
          <a:srcRect l="5550" t="24267" r="973" b="1308"/>
          <a:stretch>
            <a:fillRect/>
          </a:stretch>
        </p:blipFill>
        <p:spPr bwMode="auto">
          <a:xfrm>
            <a:off x="1357290" y="4643446"/>
            <a:ext cx="614366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Direct or Sandwich ELISA</a:t>
            </a:r>
            <a:r>
              <a:rPr lang="en-IN" b="1" dirty="0" smtClean="0">
                <a:solidFill>
                  <a:srgbClr val="FF0066"/>
                </a:solidFill>
              </a:rPr>
              <a:t/>
            </a:r>
            <a:br>
              <a:rPr lang="en-IN" b="1" dirty="0" smtClean="0">
                <a:solidFill>
                  <a:srgbClr val="FF0066"/>
                </a:solidFill>
              </a:rPr>
            </a:br>
            <a:endParaRPr lang="en-IN" b="1" dirty="0">
              <a:solidFill>
                <a:srgbClr val="FF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472518" cy="5411807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It is used to identify antigen</a:t>
            </a:r>
            <a:endParaRPr lang="en-IN" sz="20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The wells of micro-ELISA plates filled with antiserum, the antibodies present in the antiserum adhere to the surface of the each well</a:t>
            </a:r>
            <a:endParaRPr lang="en-IN" sz="20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Then incubated and washed </a:t>
            </a:r>
            <a:endParaRPr lang="en-IN" sz="20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The test-antigen is added and binds to the antibody if it is homologous, It forms Ag-</a:t>
            </a:r>
            <a:r>
              <a:rPr lang="en-US" sz="20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complex</a:t>
            </a:r>
            <a:endParaRPr lang="en-IN" sz="20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Then incubated and washed </a:t>
            </a:r>
            <a:endParaRPr lang="en-IN" sz="20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Enzyme –conjugated antibody added that binds to antigen-antibody complex</a:t>
            </a:r>
            <a:endParaRPr lang="en-IN" sz="20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Washed off the unbounded antibody –enzyme conjugates</a:t>
            </a:r>
            <a:endParaRPr lang="en-IN" sz="20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The Substrate for enzyme ids added </a:t>
            </a:r>
            <a:endParaRPr lang="en-IN" sz="20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Colour</a:t>
            </a:r>
            <a:r>
              <a:rPr lang="en-US" sz="2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change can be measured by spectrophotometer</a:t>
            </a:r>
            <a:endParaRPr lang="en-IN" sz="20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Sandwich ELIS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4643446"/>
            <a:ext cx="5741670" cy="1754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2052</TotalTime>
  <Words>604</Words>
  <Application>Microsoft Office PowerPoint</Application>
  <PresentationFormat>On-screen Show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A.S.D.GOVERNMENT DEGREE COLLEGE FOR WOMEN (AUTONOMOUS) KAKINADA</vt:lpstr>
      <vt:lpstr>Introduction</vt:lpstr>
      <vt:lpstr>Fluorescent –antibody Technique(Immunofluorescence)</vt:lpstr>
      <vt:lpstr>Immunofluorescence</vt:lpstr>
      <vt:lpstr>Radioimmunoassay (RIA)</vt:lpstr>
      <vt:lpstr>Radioimmunoassay (RIA)</vt:lpstr>
      <vt:lpstr>ELISA</vt:lpstr>
      <vt:lpstr> Indirect ELISA </vt:lpstr>
      <vt:lpstr> Direct or Sandwich ELISA 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A.S.D.GOVERNMENT DEGREE COLLEGE FOR WOMEN (AUTONOMOUS), KAKINADA</dc:title>
  <dc:creator>user</dc:creator>
  <cp:lastModifiedBy>user</cp:lastModifiedBy>
  <cp:revision>414</cp:revision>
  <dcterms:created xsi:type="dcterms:W3CDTF">2018-06-09T15:06:52Z</dcterms:created>
  <dcterms:modified xsi:type="dcterms:W3CDTF">2020-04-29T08:29:54Z</dcterms:modified>
</cp:coreProperties>
</file>