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  <p:sldMasterId id="2147483652" r:id="rId6"/>
    <p:sldMasterId id="2147483654" r:id="rId7"/>
    <p:sldMasterId id="2147483656" r:id="rId8"/>
  </p:sldMasterIdLst>
  <p:notesMasterIdLst>
    <p:notesMasterId r:id="rId9"/>
  </p:notes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</p:sldIdLst>
  <p:sldSz cy="6858000" cx="9144000"/>
  <p:notesSz cx="7772400" cy="10058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19" roundtripDataSignature="AMtx7mh9GsMjEKVTR4uUoX1f9YRej2jN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2.xml"/><Relationship Id="rId10" Type="http://schemas.openxmlformats.org/officeDocument/2006/relationships/slide" Target="slides/slide1.xml"/><Relationship Id="rId13" Type="http://schemas.openxmlformats.org/officeDocument/2006/relationships/slide" Target="slides/slide4.xml"/><Relationship Id="rId12" Type="http://schemas.openxmlformats.org/officeDocument/2006/relationships/slide" Target="slides/slide3.xml"/><Relationship Id="rId1" Type="http://schemas.openxmlformats.org/officeDocument/2006/relationships/theme" Target="theme/theme6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5" Type="http://schemas.openxmlformats.org/officeDocument/2006/relationships/slide" Target="slides/slide6.xml"/><Relationship Id="rId14" Type="http://schemas.openxmlformats.org/officeDocument/2006/relationships/slide" Target="slides/slide5.xml"/><Relationship Id="rId17" Type="http://schemas.openxmlformats.org/officeDocument/2006/relationships/slide" Target="slides/slide8.xml"/><Relationship Id="rId16" Type="http://schemas.openxmlformats.org/officeDocument/2006/relationships/slide" Target="slides/slide7.xml"/><Relationship Id="rId5" Type="http://schemas.openxmlformats.org/officeDocument/2006/relationships/slideMaster" Target="slideMasters/slideMaster2.xml"/><Relationship Id="rId19" Type="http://customschemas.google.com/relationships/presentationmetadata" Target="metadata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9.xml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0" type="dt"/>
          </p:nvPr>
        </p:nvSpPr>
        <p:spPr>
          <a:xfrm>
            <a:off x="4398962" y="0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2" type="sldNum"/>
          </p:nvPr>
        </p:nvSpPr>
        <p:spPr>
          <a:xfrm>
            <a:off x="4398962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5" name="Google Shape;5;n"/>
          <p:cNvSpPr/>
          <p:nvPr>
            <p:ph idx="2" type="sldImg"/>
          </p:nvPr>
        </p:nvSpPr>
        <p:spPr>
          <a:xfrm>
            <a:off x="1371600" y="763587"/>
            <a:ext cx="5027612" cy="37703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77875" y="4776787"/>
            <a:ext cx="6216650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3" type="hdr"/>
          </p:nvPr>
        </p:nvSpPr>
        <p:spPr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4" type="dt"/>
          </p:nvPr>
        </p:nvSpPr>
        <p:spPr>
          <a:xfrm>
            <a:off x="4398962" y="0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n"/>
          <p:cNvSpPr txBox="1"/>
          <p:nvPr>
            <p:ph idx="11" type="ftr"/>
          </p:nvPr>
        </p:nvSpPr>
        <p:spPr>
          <a:xfrm>
            <a:off x="0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n"/>
          <p:cNvSpPr txBox="1"/>
          <p:nvPr>
            <p:ph idx="5" type="sldNum"/>
          </p:nvPr>
        </p:nvSpPr>
        <p:spPr>
          <a:xfrm>
            <a:off x="4398962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9" name="Google Shape;69;p1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5" name="Google Shape;75;p2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1" name="Google Shape;81;p3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7" name="Google Shape;97;p5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4" name="Google Shape;104;p6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7" name="Google Shape;117;p8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0938c537ee_0_0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123" name="Google Shape;123;g10938c537ee_0_0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0938c537ee_0_0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g10938c537ee_0_0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10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2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2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2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2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12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600200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-228600" lvl="0" marL="45720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2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2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2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2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14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 on left, text on right" type="twoColTx">
  <p:cSld name="TITLE_AND_TWO_COLUMNS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6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6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16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8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8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8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6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4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5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theme" Target="../theme/theme1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9"/>
          <p:cNvSpPr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9"/>
          <p:cNvSpPr txBox="1"/>
          <p:nvPr>
            <p:ph idx="1" type="body"/>
          </p:nvPr>
        </p:nvSpPr>
        <p:spPr>
          <a:xfrm>
            <a:off x="457200" y="1604962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2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2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2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2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1"/>
          <p:cNvSpPr txBox="1"/>
          <p:nvPr>
            <p:ph type="title"/>
          </p:nvPr>
        </p:nvSpPr>
        <p:spPr>
          <a:xfrm>
            <a:off x="685800" y="2130425"/>
            <a:ext cx="7770812" cy="1468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11"/>
          <p:cNvSpPr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457200" y="1604962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2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2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2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2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13"/>
          <p:cNvSpPr txBox="1"/>
          <p:nvPr>
            <p:ph idx="1" type="body"/>
          </p:nvPr>
        </p:nvSpPr>
        <p:spPr>
          <a:xfrm>
            <a:off x="457200" y="1600200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-228600" lvl="0" marL="45720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2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2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2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2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13"/>
          <p:cNvSpPr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5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15"/>
          <p:cNvSpPr txBox="1"/>
          <p:nvPr>
            <p:ph idx="1" type="body"/>
          </p:nvPr>
        </p:nvSpPr>
        <p:spPr>
          <a:xfrm>
            <a:off x="457200" y="1600200"/>
            <a:ext cx="4037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-228600" lvl="0" marL="45720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2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2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2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2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15"/>
          <p:cNvSpPr txBox="1"/>
          <p:nvPr/>
        </p:nvSpPr>
        <p:spPr>
          <a:xfrm>
            <a:off x="4648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23850" lvl="0" marL="431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Click to edit the outline text format</a:t>
            </a:r>
            <a:endParaRPr/>
          </a:p>
          <a:p>
            <a:pPr indent="-323850" lvl="1" marL="8636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Second Outline Level</a:t>
            </a:r>
            <a:endParaRPr/>
          </a:p>
          <a:p>
            <a:pPr indent="-287337" lvl="2" marL="12954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Third Outline Level</a:t>
            </a:r>
            <a:endParaRPr/>
          </a:p>
          <a:p>
            <a:pPr indent="-215900" lvl="3" marL="172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Fourth Outline Level</a:t>
            </a:r>
            <a:endParaRPr/>
          </a:p>
          <a:p>
            <a:pPr indent="-215900" lvl="4" marL="2159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Fifth Outline Level</a:t>
            </a:r>
            <a:endParaRPr/>
          </a:p>
          <a:p>
            <a:pPr indent="-215900" lvl="4" marL="21590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Sixth Outline Level</a:t>
            </a:r>
            <a:endParaRPr/>
          </a:p>
          <a:p>
            <a:pPr indent="-215900" lvl="4" marL="21590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Seventh Outline Level</a:t>
            </a:r>
            <a:endParaRPr/>
          </a:p>
          <a:p>
            <a:pPr indent="-215900" lvl="4" marL="21590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Eighth Outline Level</a:t>
            </a:r>
            <a:endParaRPr/>
          </a:p>
          <a:p>
            <a:pPr indent="-323850" lvl="0" marL="431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Arial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Ninth Outline LevelClick to edit Master text styles</a:t>
            </a:r>
            <a:endParaRPr/>
          </a:p>
          <a:p>
            <a:pPr indent="-323850" lvl="1" marL="8636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Second level</a:t>
            </a:r>
            <a:endParaRPr/>
          </a:p>
          <a:p>
            <a:pPr indent="-287337" lvl="2" marL="12954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Third level</a:t>
            </a:r>
            <a:endParaRPr/>
          </a:p>
          <a:p>
            <a:pPr indent="-215900" lvl="3" marL="1727200" marR="0" rtl="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–"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Fourth level</a:t>
            </a:r>
            <a:endParaRPr/>
          </a:p>
          <a:p>
            <a:pPr indent="-215900" lvl="4" marL="2159000" marR="0" rtl="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000000"/>
              </a:buClr>
              <a:buSzPts val="810"/>
              <a:buFont typeface="Arial"/>
              <a:buChar char="»"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Fifth level</a:t>
            </a:r>
            <a:endParaRPr/>
          </a:p>
        </p:txBody>
      </p:sp>
      <p:sp>
        <p:nvSpPr>
          <p:cNvPr id="50" name="Google Shape;50;p15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15"/>
          <p:cNvSpPr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5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17"/>
          <p:cNvSpPr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7"/>
          <p:cNvSpPr txBox="1"/>
          <p:nvPr>
            <p:ph type="title"/>
          </p:nvPr>
        </p:nvSpPr>
        <p:spPr>
          <a:xfrm>
            <a:off x="457200" y="273050"/>
            <a:ext cx="822801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7"/>
          <p:cNvSpPr txBox="1"/>
          <p:nvPr>
            <p:ph idx="1" type="body"/>
          </p:nvPr>
        </p:nvSpPr>
        <p:spPr>
          <a:xfrm>
            <a:off x="457200" y="1604962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2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2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2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2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2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jp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MICROSPOROGENESIS</a:t>
            </a:r>
            <a:endParaRPr/>
          </a:p>
        </p:txBody>
      </p:sp>
      <p:pic>
        <p:nvPicPr>
          <p:cNvPr id="72" name="Google Shape;7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447800"/>
            <a:ext cx="4800600" cy="541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"/>
          <p:cNvSpPr txBox="1"/>
          <p:nvPr>
            <p:ph idx="4294967295"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MICROSPOROGENESIS---FORMATION OF MICROSPORES/POLLEN GRAIN</a:t>
            </a:r>
            <a:endParaRPr/>
          </a:p>
        </p:txBody>
      </p:sp>
      <p:sp>
        <p:nvSpPr>
          <p:cNvPr id="78" name="Google Shape;78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42900" lvl="0" marL="34290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MALE REPRODUCTIVE UNIT .STAMEN</a:t>
            </a:r>
            <a:endParaRPr/>
          </a:p>
        </p:txBody>
      </p:sp>
      <p:sp>
        <p:nvSpPr>
          <p:cNvPr id="84" name="Google Shape;84;p3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41312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consists of two parts long and slender stalk called filament and bilobed structure called anther.</a:t>
            </a:r>
            <a:endParaRPr/>
          </a:p>
        </p:txBody>
      </p:sp>
      <p:pic>
        <p:nvPicPr>
          <p:cNvPr id="85" name="Google Shape;8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0" y="3443287"/>
            <a:ext cx="1743075" cy="2619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67400" y="3581400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/>
          <p:nvPr>
            <p:ph idx="4294967295" type="title"/>
          </p:nvPr>
        </p:nvSpPr>
        <p:spPr>
          <a:xfrm>
            <a:off x="0" y="274637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STRUCTURE OF ANTHER </a:t>
            </a:r>
            <a:endParaRPr/>
          </a:p>
        </p:txBody>
      </p:sp>
      <p:sp>
        <p:nvSpPr>
          <p:cNvPr id="92" name="Google Shape;92;p4"/>
          <p:cNvSpPr txBox="1"/>
          <p:nvPr>
            <p:ph idx="4294967295" type="body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41312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anther is bilobed and each lobe consists of two microsporangia separated by septum In cross section it consists of four microsporangia which transforms into pollen sacs.</a:t>
            </a:r>
            <a:endParaRPr/>
          </a:p>
        </p:txBody>
      </p:sp>
      <p:pic>
        <p:nvPicPr>
          <p:cNvPr id="93" name="Google Shape;9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95800" y="3886200"/>
            <a:ext cx="4648200" cy="294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86400" y="1600200"/>
            <a:ext cx="2847975" cy="2047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"/>
          <p:cNvSpPr txBox="1"/>
          <p:nvPr>
            <p:ph idx="4294967295"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STRUCTURE OF MICROSPORANGIUM</a:t>
            </a:r>
            <a:endParaRPr/>
          </a:p>
        </p:txBody>
      </p:sp>
      <p:sp>
        <p:nvSpPr>
          <p:cNvPr id="100" name="Google Shape;100;p5"/>
          <p:cNvSpPr txBox="1"/>
          <p:nvPr>
            <p:ph idx="4294967295" type="body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-Microsporangium has a wall and sporogenous tissue inside.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wall is divided into epidermis endothecium middle layer and tapetum.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outer three layer is protective in nature and tapetum provides nourishment to the developing pollen grain.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inner portion of the cell is filled with sporogenous cells.</a:t>
            </a:r>
            <a:endParaRPr/>
          </a:p>
          <a:p>
            <a:pPr indent="-342900" lvl="0" marL="342900" marR="0" rtl="0" algn="l">
              <a:lnSpc>
                <a:spcPct val="102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48200" y="1524000"/>
            <a:ext cx="4244975" cy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MICROSPOROGENESIS</a:t>
            </a:r>
            <a:endParaRPr/>
          </a:p>
        </p:txBody>
      </p:sp>
      <p:sp>
        <p:nvSpPr>
          <p:cNvPr id="107" name="Google Shape;107;p6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41312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process of formation of microspore from PMC through meiosis is called microsporogenesis.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sporogenous cells divide meiotically to form microspore tetrads.In this process haploid microspore are formed.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occurs inside the microsporangia or pollen sac of anther.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four microspore formed from MMCare arranged in tetrad and are functional.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microspore gives rise to male gametophyte.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16612" y="4114800"/>
            <a:ext cx="2770187" cy="243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4637" y="914400"/>
            <a:ext cx="2390775" cy="320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276600" y="2286000"/>
            <a:ext cx="2590800" cy="220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POLLEN GRAIN</a:t>
            </a:r>
            <a:endParaRPr/>
          </a:p>
        </p:txBody>
      </p:sp>
      <p:sp>
        <p:nvSpPr>
          <p:cNvPr id="120" name="Google Shape;120;p8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41312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Pollen grain represent male gametophyte.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They possess two layered wall.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outer wall is called exine and inner wall is called intine.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exine is composed of sporopollenin.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intine is composed of cellulose and pectin.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0938c537ee_0_0"/>
          <p:cNvSpPr txBox="1"/>
          <p:nvPr>
            <p:ph idx="1" type="body"/>
          </p:nvPr>
        </p:nvSpPr>
        <p:spPr>
          <a:xfrm>
            <a:off x="457200" y="1600200"/>
            <a:ext cx="8228100" cy="4524300"/>
          </a:xfrm>
          <a:prstGeom prst="rect">
            <a:avLst/>
          </a:prstGeom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0"/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7500"/>
          </a:p>
          <a:p>
            <a:pPr indent="0" lvl="0" marL="0" rtl="0" algn="l">
              <a:spcBef>
                <a:spcPts val="1400"/>
              </a:spcBef>
              <a:spcAft>
                <a:spcPts val="1400"/>
              </a:spcAft>
              <a:buNone/>
            </a:pPr>
            <a:r>
              <a:rPr lang="en-US" sz="7500"/>
              <a:t>          </a:t>
            </a:r>
            <a:r>
              <a:rPr lang="en-US" sz="7500"/>
              <a:t>Thank You</a:t>
            </a:r>
            <a:endParaRPr sz="7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1601-01-01T00:00:00Z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